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303" r:id="rId6"/>
    <p:sldId id="298" r:id="rId7"/>
    <p:sldId id="311" r:id="rId8"/>
    <p:sldId id="281" r:id="rId9"/>
    <p:sldId id="310" r:id="rId10"/>
    <p:sldId id="309" r:id="rId11"/>
    <p:sldId id="300" r:id="rId12"/>
    <p:sldId id="302" r:id="rId13"/>
    <p:sldId id="286" r:id="rId14"/>
    <p:sldId id="304" r:id="rId15"/>
    <p:sldId id="305" r:id="rId16"/>
    <p:sldId id="307" r:id="rId17"/>
    <p:sldId id="301" r:id="rId18"/>
    <p:sldId id="299" r:id="rId19"/>
    <p:sldId id="306" r:id="rId20"/>
    <p:sldId id="308" r:id="rId21"/>
    <p:sldId id="294" r:id="rId22"/>
    <p:sldId id="312" r:id="rId23"/>
    <p:sldId id="273" r:id="rId24"/>
    <p:sldId id="288" r:id="rId25"/>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p:scale>
          <a:sx n="60" d="100"/>
          <a:sy n="60" d="100"/>
        </p:scale>
        <p:origin x="908" y="116"/>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18/03/2022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2:37:13.359"/>
    </inkml:context>
    <inkml:brush xml:id="br0">
      <inkml:brushProperty name="width" value="0.05" units="cm"/>
      <inkml:brushProperty name="height" value="0.05" units="cm"/>
      <inkml:brushProperty name="color" value="#66CC00"/>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18/03/2022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6</a:t>
            </a:fld>
            <a:endParaRPr lang="it-IT" dirty="0"/>
          </a:p>
        </p:txBody>
      </p:sp>
    </p:spTree>
    <p:extLst>
      <p:ext uri="{BB962C8B-B14F-4D97-AF65-F5344CB8AC3E}">
        <p14:creationId xmlns:p14="http://schemas.microsoft.com/office/powerpoint/2010/main" val="3056122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10</a:t>
            </a:fld>
            <a:endParaRPr lang="it-IT" dirty="0"/>
          </a:p>
        </p:txBody>
      </p:sp>
    </p:spTree>
    <p:extLst>
      <p:ext uri="{BB962C8B-B14F-4D97-AF65-F5344CB8AC3E}">
        <p14:creationId xmlns:p14="http://schemas.microsoft.com/office/powerpoint/2010/main" val="29430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18</a:t>
            </a:fld>
            <a:endParaRPr lang="it-IT" dirty="0"/>
          </a:p>
        </p:txBody>
      </p:sp>
    </p:spTree>
    <p:extLst>
      <p:ext uri="{BB962C8B-B14F-4D97-AF65-F5344CB8AC3E}">
        <p14:creationId xmlns:p14="http://schemas.microsoft.com/office/powerpoint/2010/main" val="1131037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18/03/2022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18/03/2022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18/03/2022</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18/03/2022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18/03/2022</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18/03/2022</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18/03/2022</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18/03/2022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18/03/2022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18/03/2022</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1.jfif"/></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jfif"/><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sv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azirx.com/blog/the-difference-between-bitcoin-ethereum-and-ripple/" TargetMode="External"/><Relationship Id="rId7" Type="http://schemas.openxmlformats.org/officeDocument/2006/relationships/hyperlink" Target="https://ieeexplore.ieee.org/stamp/stamp.jsp?tp=&amp;arnumber=9596429" TargetMode="External"/><Relationship Id="rId2" Type="http://schemas.openxmlformats.org/officeDocument/2006/relationships/hyperlink" Target="https://www.kaggle.com/kaushiksuresh147/top-10-cryptocurrencies-historical-dataset" TargetMode="External"/><Relationship Id="rId1" Type="http://schemas.openxmlformats.org/officeDocument/2006/relationships/slideLayout" Target="../slideLayouts/slideLayout2.xml"/><Relationship Id="rId6" Type="http://schemas.openxmlformats.org/officeDocument/2006/relationships/hyperlink" Target="https://www.mdpi.com/1911-8074/10/4/17" TargetMode="External"/><Relationship Id="rId5" Type="http://schemas.openxmlformats.org/officeDocument/2006/relationships/hyperlink" Target="https://medium.com/analytics-vidhya/mae-mse-rmse-coefficient-of-determination-adjusted-r-squared-which-metric-is-better-cd0326a5697e" TargetMode="External"/><Relationship Id="rId4" Type="http://schemas.openxmlformats.org/officeDocument/2006/relationships/hyperlink" Target="https://www.coinbase.com/it/learn/tips-and-tutorials/how-to-read-candlestick-charts"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6.svg"/><Relationship Id="rId7" Type="http://schemas.openxmlformats.org/officeDocument/2006/relationships/slide" Target="slide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8.xml"/><Relationship Id="rId11" Type="http://schemas.microsoft.com/office/2007/relationships/hdphoto" Target="../media/hdphoto1.wdp"/><Relationship Id="rId5" Type="http://schemas.openxmlformats.org/officeDocument/2006/relationships/slide" Target="slide9.xml"/><Relationship Id="rId10" Type="http://schemas.openxmlformats.org/officeDocument/2006/relationships/image" Target="../media/image7.png"/><Relationship Id="rId4" Type="http://schemas.openxmlformats.org/officeDocument/2006/relationships/slide" Target="slide18.xml"/><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3.png"/><Relationship Id="rId12" Type="http://schemas.openxmlformats.org/officeDocument/2006/relationships/slide" Target="slide3.xml"/><Relationship Id="rId2" Type="http://schemas.openxmlformats.org/officeDocument/2006/relationships/customXml" Target="../ink/ink1.xml"/><Relationship Id="rId1" Type="http://schemas.openxmlformats.org/officeDocument/2006/relationships/slideLayout" Target="../slideLayouts/slideLayout2.xml"/><Relationship Id="rId11"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6000" b="-4000"/>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noAutofit/>
          </a:bodyPr>
          <a:lstStyle/>
          <a:p>
            <a:pPr algn="ctr" rtl="0"/>
            <a:r>
              <a:rPr lang="it-IT" sz="4000" dirty="0"/>
              <a:t>Top 3 </a:t>
            </a:r>
            <a:r>
              <a:rPr lang="it-IT" sz="4000" dirty="0" err="1"/>
              <a:t>Cryptocurrencies</a:t>
            </a:r>
            <a:r>
              <a:rPr lang="it-IT" sz="4000" dirty="0"/>
              <a:t> Analysis and </a:t>
            </a:r>
            <a:r>
              <a:rPr lang="it-IT" sz="4000" dirty="0" err="1"/>
              <a:t>Volatility</a:t>
            </a:r>
            <a:r>
              <a:rPr lang="it-IT" sz="4000" dirty="0"/>
              <a:t> </a:t>
            </a:r>
            <a:r>
              <a:rPr lang="it-IT" sz="4000" dirty="0" err="1"/>
              <a:t>prediction</a:t>
            </a:r>
            <a:r>
              <a:rPr lang="it-IT" sz="4000" dirty="0"/>
              <a:t> with </a:t>
            </a:r>
            <a:r>
              <a:rPr lang="it-IT" sz="4000" dirty="0" err="1"/>
              <a:t>hybrid</a:t>
            </a:r>
            <a:r>
              <a:rPr lang="it-IT" sz="4000" dirty="0"/>
              <a:t> LSTM-GARCH model</a:t>
            </a:r>
          </a:p>
        </p:txBody>
      </p:sp>
      <p:sp>
        <p:nvSpPr>
          <p:cNvPr id="3" name="Sottotitolo 2"/>
          <p:cNvSpPr>
            <a:spLocks noGrp="1"/>
          </p:cNvSpPr>
          <p:nvPr>
            <p:ph type="subTitle" idx="1"/>
          </p:nvPr>
        </p:nvSpPr>
        <p:spPr>
          <a:xfrm>
            <a:off x="1066800" y="4841931"/>
            <a:ext cx="10058400" cy="780256"/>
          </a:xfrm>
        </p:spPr>
        <p:txBody>
          <a:bodyPr rtlCol="0">
            <a:normAutofit fontScale="77500" lnSpcReduction="20000"/>
          </a:bodyPr>
          <a:lstStyle/>
          <a:p>
            <a:pPr rtl="0"/>
            <a:endParaRPr lang="it-IT" dirty="0"/>
          </a:p>
          <a:p>
            <a:pPr rtl="0"/>
            <a:r>
              <a:rPr lang="it-IT" dirty="0"/>
              <a:t>Zarmina Ursino</a:t>
            </a:r>
          </a:p>
          <a:p>
            <a:pPr rtl="0"/>
            <a:endParaRPr lang="it-IT" sz="1800" dirty="0"/>
          </a:p>
          <a:p>
            <a:pPr rtl="0"/>
            <a:r>
              <a:rPr lang="it-IT" sz="1800" dirty="0"/>
              <a:t>zarmina.ursino@studio.unibo.it</a:t>
            </a:r>
          </a:p>
        </p:txBody>
      </p:sp>
    </p:spTree>
    <p:extLst>
      <p:ext uri="{BB962C8B-B14F-4D97-AF65-F5344CB8AC3E}">
        <p14:creationId xmlns:p14="http://schemas.microsoft.com/office/powerpoint/2010/main" val="242453831"/>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A57D4-0E06-4F9F-93FF-2AF3A6D2D7ED}"/>
              </a:ext>
            </a:extLst>
          </p:cNvPr>
          <p:cNvSpPr>
            <a:spLocks noGrp="1"/>
          </p:cNvSpPr>
          <p:nvPr>
            <p:ph type="title"/>
          </p:nvPr>
        </p:nvSpPr>
        <p:spPr>
          <a:xfrm>
            <a:off x="1631504" y="87724"/>
            <a:ext cx="9144000" cy="838200"/>
          </a:xfrm>
        </p:spPr>
        <p:txBody>
          <a:bodyPr>
            <a:normAutofit/>
          </a:bodyPr>
          <a:lstStyle/>
          <a:p>
            <a:r>
              <a:rPr lang="it-IT" dirty="0"/>
              <a:t>LSTM </a:t>
            </a:r>
            <a:r>
              <a:rPr lang="it-IT" dirty="0" err="1"/>
              <a:t>Implementation</a:t>
            </a:r>
            <a:endParaRPr lang="it-IT" dirty="0"/>
          </a:p>
        </p:txBody>
      </p:sp>
      <p:sp>
        <p:nvSpPr>
          <p:cNvPr id="3" name="Segnaposto contenuto 2">
            <a:extLst>
              <a:ext uri="{FF2B5EF4-FFF2-40B4-BE49-F238E27FC236}">
                <a16:creationId xmlns:a16="http://schemas.microsoft.com/office/drawing/2014/main" id="{AFDA813A-8EC3-47B9-A8C1-3869AD634309}"/>
              </a:ext>
            </a:extLst>
          </p:cNvPr>
          <p:cNvSpPr>
            <a:spLocks noGrp="1"/>
          </p:cNvSpPr>
          <p:nvPr>
            <p:ph idx="1"/>
          </p:nvPr>
        </p:nvSpPr>
        <p:spPr>
          <a:xfrm>
            <a:off x="551384" y="1278230"/>
            <a:ext cx="10585176" cy="5103098"/>
          </a:xfrm>
        </p:spPr>
        <p:txBody>
          <a:bodyPr>
            <a:normAutofit/>
          </a:bodyPr>
          <a:lstStyle/>
          <a:p>
            <a:pPr marL="0" indent="0">
              <a:lnSpc>
                <a:spcPct val="100000"/>
              </a:lnSpc>
              <a:buNone/>
            </a:pPr>
            <a:r>
              <a:rPr lang="en-US" sz="1400" i="0" dirty="0">
                <a:solidFill>
                  <a:schemeClr val="tx1"/>
                </a:solidFill>
                <a:effectLst/>
              </a:rPr>
              <a:t>Long short-term memory (LSTM) is an artificial recurrent neural network (RNN) architecture used in the field of deep learning. </a:t>
            </a:r>
            <a:r>
              <a:rPr lang="en-US" sz="1400" dirty="0">
                <a:solidFill>
                  <a:schemeClr val="tx1"/>
                </a:solidFill>
              </a:rPr>
              <a:t>LSTM has feedback connections and it can process not only single data points, but also entire sequences of data. For example, LSTM is applicable to tasks such as unsegmented, connected handwriting recognition, speech recognition and anomaly detection.</a:t>
            </a:r>
            <a:endParaRPr lang="en-US" sz="1400" i="0" dirty="0">
              <a:solidFill>
                <a:schemeClr val="tx1"/>
              </a:solidFill>
              <a:effectLst/>
            </a:endParaRPr>
          </a:p>
          <a:p>
            <a:pPr marL="0" indent="0" algn="l">
              <a:lnSpc>
                <a:spcPct val="100000"/>
              </a:lnSpc>
              <a:buNone/>
            </a:pPr>
            <a:r>
              <a:rPr lang="en-US" sz="1400" dirty="0">
                <a:solidFill>
                  <a:schemeClr val="tx1"/>
                </a:solidFill>
              </a:rPr>
              <a:t>In this research, features used are:</a:t>
            </a:r>
          </a:p>
          <a:p>
            <a:pPr>
              <a:lnSpc>
                <a:spcPct val="100000"/>
              </a:lnSpc>
              <a:spcBef>
                <a:spcPts val="200"/>
              </a:spcBef>
            </a:pPr>
            <a:r>
              <a:rPr lang="en-US" sz="1400" dirty="0">
                <a:solidFill>
                  <a:schemeClr val="tx1"/>
                </a:solidFill>
              </a:rPr>
              <a:t> 4 layers, 10 nodes per layer and 0.1 dropout for each layer to regularize.</a:t>
            </a:r>
          </a:p>
          <a:p>
            <a:pPr>
              <a:lnSpc>
                <a:spcPct val="100000"/>
              </a:lnSpc>
              <a:spcBef>
                <a:spcPts val="200"/>
              </a:spcBef>
            </a:pPr>
            <a:r>
              <a:rPr lang="en-US" sz="1400" dirty="0">
                <a:solidFill>
                  <a:schemeClr val="tx1"/>
                </a:solidFill>
              </a:rPr>
              <a:t> 5th layer was the output layer with 1 node</a:t>
            </a:r>
          </a:p>
          <a:p>
            <a:pPr>
              <a:lnSpc>
                <a:spcPct val="100000"/>
              </a:lnSpc>
              <a:spcBef>
                <a:spcPts val="200"/>
              </a:spcBef>
            </a:pPr>
            <a:r>
              <a:rPr lang="en-US" sz="1400" dirty="0">
                <a:solidFill>
                  <a:schemeClr val="tx1"/>
                </a:solidFill>
              </a:rPr>
              <a:t>RNN regressor of TensorFlow is used for implementation with 20 epochs and 32 batch size.</a:t>
            </a:r>
          </a:p>
          <a:p>
            <a:pPr>
              <a:lnSpc>
                <a:spcPct val="100000"/>
              </a:lnSpc>
              <a:spcBef>
                <a:spcPts val="200"/>
              </a:spcBef>
            </a:pPr>
            <a:r>
              <a:rPr lang="en-US" sz="1400" dirty="0">
                <a:solidFill>
                  <a:schemeClr val="tx1"/>
                </a:solidFill>
              </a:rPr>
              <a:t>This project is using ”Adam” optimizer thus optimizing ”mean squared error” as a loss function.  Adam optimizer will change the weights of the nodes every iteration for the training dataset, making it much robust. </a:t>
            </a:r>
            <a:endParaRPr lang="it-IT" sz="1400" dirty="0">
              <a:solidFill>
                <a:schemeClr val="tx1"/>
              </a:solidFill>
            </a:endParaRPr>
          </a:p>
        </p:txBody>
      </p:sp>
      <p:pic>
        <p:nvPicPr>
          <p:cNvPr id="3076" name="Picture 4" descr="LSTM Networks | A Detailed Explanation | Towards Data Science">
            <a:extLst>
              <a:ext uri="{FF2B5EF4-FFF2-40B4-BE49-F238E27FC236}">
                <a16:creationId xmlns:a16="http://schemas.microsoft.com/office/drawing/2014/main" id="{27243358-BB55-4D2B-A076-A3CDAA93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351" y="4239234"/>
            <a:ext cx="3376236"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Segnaposto contenuto 4">
            <a:extLst>
              <a:ext uri="{FF2B5EF4-FFF2-40B4-BE49-F238E27FC236}">
                <a16:creationId xmlns:a16="http://schemas.microsoft.com/office/drawing/2014/main" id="{0F1A4C5B-833D-4F8C-B9D9-8AB72AE02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3951338"/>
            <a:ext cx="3744416" cy="2576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Elemento grafico 6" descr="Home contorno">
            <a:hlinkClick r:id="rId5" action="ppaction://hlinksldjump"/>
            <a:extLst>
              <a:ext uri="{FF2B5EF4-FFF2-40B4-BE49-F238E27FC236}">
                <a16:creationId xmlns:a16="http://schemas.microsoft.com/office/drawing/2014/main" id="{521F106E-FEFC-4F80-BFBF-65B526DF98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1950837937"/>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BAB729-AAEC-4FD4-B621-CBD02864A6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0090" y="1942755"/>
            <a:ext cx="4320480" cy="2972490"/>
          </a:xfrm>
        </p:spPr>
      </p:pic>
      <p:sp>
        <p:nvSpPr>
          <p:cNvPr id="8" name="Rettangolo con angoli arrotondati 7">
            <a:extLst>
              <a:ext uri="{FF2B5EF4-FFF2-40B4-BE49-F238E27FC236}">
                <a16:creationId xmlns:a16="http://schemas.microsoft.com/office/drawing/2014/main" id="{C0401686-9C10-4438-AAEA-F0C2CF3B86DD}"/>
              </a:ext>
            </a:extLst>
          </p:cNvPr>
          <p:cNvSpPr/>
          <p:nvPr/>
        </p:nvSpPr>
        <p:spPr>
          <a:xfrm>
            <a:off x="3532509" y="3429000"/>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Garch</a:t>
            </a:r>
            <a:r>
              <a:rPr lang="it-IT" dirty="0"/>
              <a:t> (1, 1)</a:t>
            </a:r>
          </a:p>
        </p:txBody>
      </p:sp>
      <p:cxnSp>
        <p:nvCxnSpPr>
          <p:cNvPr id="13" name="Connettore a gomito 12">
            <a:extLst>
              <a:ext uri="{FF2B5EF4-FFF2-40B4-BE49-F238E27FC236}">
                <a16:creationId xmlns:a16="http://schemas.microsoft.com/office/drawing/2014/main" id="{2DE0918C-ED43-4258-82F7-485699C3CD37}"/>
              </a:ext>
            </a:extLst>
          </p:cNvPr>
          <p:cNvCxnSpPr>
            <a:cxnSpLocks/>
            <a:stCxn id="8" idx="0"/>
          </p:cNvCxnSpPr>
          <p:nvPr/>
        </p:nvCxnSpPr>
        <p:spPr>
          <a:xfrm rot="5400000" flipH="1" flipV="1">
            <a:off x="5695215" y="1372030"/>
            <a:ext cx="758360" cy="335558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ttangolo con angoli arrotondati 13">
            <a:extLst>
              <a:ext uri="{FF2B5EF4-FFF2-40B4-BE49-F238E27FC236}">
                <a16:creationId xmlns:a16="http://schemas.microsoft.com/office/drawing/2014/main" id="{E9F41971-CD52-4D9F-926E-43253630E2B8}"/>
              </a:ext>
            </a:extLst>
          </p:cNvPr>
          <p:cNvSpPr/>
          <p:nvPr/>
        </p:nvSpPr>
        <p:spPr>
          <a:xfrm>
            <a:off x="635386" y="3429000"/>
            <a:ext cx="1644190"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Crypto</a:t>
            </a:r>
            <a:r>
              <a:rPr lang="it-IT" dirty="0"/>
              <a:t> prices</a:t>
            </a:r>
          </a:p>
        </p:txBody>
      </p:sp>
      <p:cxnSp>
        <p:nvCxnSpPr>
          <p:cNvPr id="16" name="Connettore 2 15">
            <a:extLst>
              <a:ext uri="{FF2B5EF4-FFF2-40B4-BE49-F238E27FC236}">
                <a16:creationId xmlns:a16="http://schemas.microsoft.com/office/drawing/2014/main" id="{4763A758-A1A2-4BD3-AF46-83895F6C557A}"/>
              </a:ext>
            </a:extLst>
          </p:cNvPr>
          <p:cNvCxnSpPr>
            <a:cxnSpLocks/>
            <a:stCxn id="14" idx="3"/>
            <a:endCxn id="8" idx="1"/>
          </p:cNvCxnSpPr>
          <p:nvPr/>
        </p:nvCxnSpPr>
        <p:spPr>
          <a:xfrm>
            <a:off x="2279576" y="3861048"/>
            <a:ext cx="12529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4079A023-CD07-4215-96D8-1FB1213AB52D}"/>
              </a:ext>
            </a:extLst>
          </p:cNvPr>
          <p:cNvSpPr txBox="1"/>
          <p:nvPr/>
        </p:nvSpPr>
        <p:spPr>
          <a:xfrm>
            <a:off x="7752184" y="3737194"/>
            <a:ext cx="2448272" cy="369332"/>
          </a:xfrm>
          <a:prstGeom prst="rect">
            <a:avLst/>
          </a:prstGeom>
          <a:noFill/>
        </p:spPr>
        <p:txBody>
          <a:bodyPr wrap="square" rtlCol="0">
            <a:spAutoFit/>
          </a:bodyPr>
          <a:lstStyle/>
          <a:p>
            <a:r>
              <a:rPr lang="it-IT" dirty="0"/>
              <a:t>LSTM Architecture</a:t>
            </a:r>
          </a:p>
        </p:txBody>
      </p:sp>
      <p:sp>
        <p:nvSpPr>
          <p:cNvPr id="19" name="Rettangolo con angoli arrotondati 18">
            <a:extLst>
              <a:ext uri="{FF2B5EF4-FFF2-40B4-BE49-F238E27FC236}">
                <a16:creationId xmlns:a16="http://schemas.microsoft.com/office/drawing/2014/main" id="{69C03928-771A-4A44-B741-094AE29416AF}"/>
              </a:ext>
            </a:extLst>
          </p:cNvPr>
          <p:cNvSpPr/>
          <p:nvPr/>
        </p:nvSpPr>
        <p:spPr>
          <a:xfrm>
            <a:off x="8636234" y="5845588"/>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Output</a:t>
            </a:r>
          </a:p>
        </p:txBody>
      </p:sp>
      <p:cxnSp>
        <p:nvCxnSpPr>
          <p:cNvPr id="21" name="Connettore 2 20">
            <a:extLst>
              <a:ext uri="{FF2B5EF4-FFF2-40B4-BE49-F238E27FC236}">
                <a16:creationId xmlns:a16="http://schemas.microsoft.com/office/drawing/2014/main" id="{FCAE3098-CED8-41CC-B6BF-2A91769B7597}"/>
              </a:ext>
            </a:extLst>
          </p:cNvPr>
          <p:cNvCxnSpPr>
            <a:cxnSpLocks/>
            <a:endCxn id="19" idx="0"/>
          </p:cNvCxnSpPr>
          <p:nvPr/>
        </p:nvCxnSpPr>
        <p:spPr>
          <a:xfrm>
            <a:off x="9500330" y="4955569"/>
            <a:ext cx="0" cy="8900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3EE90B2-10F6-40EA-9288-A3354951108C}"/>
              </a:ext>
            </a:extLst>
          </p:cNvPr>
          <p:cNvSpPr txBox="1"/>
          <p:nvPr/>
        </p:nvSpPr>
        <p:spPr>
          <a:xfrm>
            <a:off x="551384" y="260648"/>
            <a:ext cx="6984776" cy="615553"/>
          </a:xfrm>
          <a:prstGeom prst="rect">
            <a:avLst/>
          </a:prstGeom>
          <a:noFill/>
        </p:spPr>
        <p:txBody>
          <a:bodyPr wrap="square" rtlCol="0">
            <a:spAutoFit/>
          </a:bodyPr>
          <a:lstStyle/>
          <a:p>
            <a:r>
              <a:rPr lang="it-IT" sz="3400" dirty="0" err="1">
                <a:solidFill>
                  <a:srgbClr val="92D050"/>
                </a:solidFill>
                <a:latin typeface="+mj-lt"/>
              </a:rPr>
              <a:t>Hybrid</a:t>
            </a:r>
            <a:r>
              <a:rPr lang="it-IT" sz="3400" dirty="0">
                <a:solidFill>
                  <a:srgbClr val="92D050"/>
                </a:solidFill>
                <a:latin typeface="+mj-lt"/>
              </a:rPr>
              <a:t> Model </a:t>
            </a:r>
            <a:r>
              <a:rPr lang="it-IT" sz="3400" dirty="0" err="1">
                <a:solidFill>
                  <a:srgbClr val="92D050"/>
                </a:solidFill>
                <a:latin typeface="+mj-lt"/>
              </a:rPr>
              <a:t>Implementation</a:t>
            </a:r>
            <a:endParaRPr lang="it-IT" sz="3400" dirty="0">
              <a:solidFill>
                <a:srgbClr val="92D050"/>
              </a:solidFill>
              <a:latin typeface="+mj-lt"/>
            </a:endParaRPr>
          </a:p>
        </p:txBody>
      </p:sp>
      <p:pic>
        <p:nvPicPr>
          <p:cNvPr id="18" name="Elemento grafico 17" descr="Home contorno">
            <a:hlinkClick r:id="rId3" action="ppaction://hlinksldjump"/>
            <a:extLst>
              <a:ext uri="{FF2B5EF4-FFF2-40B4-BE49-F238E27FC236}">
                <a16:creationId xmlns:a16="http://schemas.microsoft.com/office/drawing/2014/main" id="{8C915438-D88B-46A5-BBB5-5D82E54AC5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
        <p:nvSpPr>
          <p:cNvPr id="20" name="CasellaDiTesto 19">
            <a:extLst>
              <a:ext uri="{FF2B5EF4-FFF2-40B4-BE49-F238E27FC236}">
                <a16:creationId xmlns:a16="http://schemas.microsoft.com/office/drawing/2014/main" id="{A6724C12-019C-4561-9CDD-FD4E962FBFD3}"/>
              </a:ext>
            </a:extLst>
          </p:cNvPr>
          <p:cNvSpPr txBox="1"/>
          <p:nvPr/>
        </p:nvSpPr>
        <p:spPr>
          <a:xfrm>
            <a:off x="635386" y="967119"/>
            <a:ext cx="9729040" cy="738664"/>
          </a:xfrm>
          <a:prstGeom prst="rect">
            <a:avLst/>
          </a:prstGeom>
          <a:noFill/>
        </p:spPr>
        <p:txBody>
          <a:bodyPr wrap="square">
            <a:spAutoFit/>
          </a:bodyPr>
          <a:lstStyle/>
          <a:p>
            <a:r>
              <a:rPr lang="en-US" sz="1400" dirty="0"/>
              <a:t>To reduce the error in the GJR-GARCH model forecasting, its forecasted volatility is fed to the LSTM model along with the normal volatility as a input. Hence the model have 2 input layers and 1 output layer while keeping rest of the parameters same. Addition on one more input node to the LSTM makes a model complexity higher. </a:t>
            </a:r>
            <a:endParaRPr lang="it-IT" sz="1400" dirty="0"/>
          </a:p>
        </p:txBody>
      </p:sp>
    </p:spTree>
    <p:extLst>
      <p:ext uri="{BB962C8B-B14F-4D97-AF65-F5344CB8AC3E}">
        <p14:creationId xmlns:p14="http://schemas.microsoft.com/office/powerpoint/2010/main" val="3351474978"/>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01C2D0-BA8E-4F73-AF91-22F3F0C2CD9B}"/>
              </a:ext>
            </a:extLst>
          </p:cNvPr>
          <p:cNvSpPr>
            <a:spLocks noGrp="1"/>
          </p:cNvSpPr>
          <p:nvPr>
            <p:ph type="title"/>
          </p:nvPr>
        </p:nvSpPr>
        <p:spPr>
          <a:xfrm>
            <a:off x="7896200" y="116632"/>
            <a:ext cx="4067944" cy="1143000"/>
          </a:xfrm>
        </p:spPr>
        <p:txBody>
          <a:bodyPr/>
          <a:lstStyle/>
          <a:p>
            <a:r>
              <a:rPr lang="it-IT" dirty="0"/>
              <a:t>Bitcoin </a:t>
            </a:r>
            <a:r>
              <a:rPr lang="it-IT" dirty="0" err="1"/>
              <a:t>Results</a:t>
            </a:r>
            <a:endParaRPr lang="it-IT" dirty="0"/>
          </a:p>
        </p:txBody>
      </p:sp>
      <p:pic>
        <p:nvPicPr>
          <p:cNvPr id="8" name="Immagine 7">
            <a:extLst>
              <a:ext uri="{FF2B5EF4-FFF2-40B4-BE49-F238E27FC236}">
                <a16:creationId xmlns:a16="http://schemas.microsoft.com/office/drawing/2014/main" id="{20693572-4BA7-4F4D-B762-D62469A0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663412"/>
            <a:ext cx="5519936" cy="1977416"/>
          </a:xfrm>
          <a:prstGeom prst="rect">
            <a:avLst/>
          </a:prstGeom>
        </p:spPr>
      </p:pic>
      <p:pic>
        <p:nvPicPr>
          <p:cNvPr id="10" name="Immagine 9">
            <a:extLst>
              <a:ext uri="{FF2B5EF4-FFF2-40B4-BE49-F238E27FC236}">
                <a16:creationId xmlns:a16="http://schemas.microsoft.com/office/drawing/2014/main" id="{1F4E3E56-3F84-4440-A394-7D4710152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696" y="2468207"/>
            <a:ext cx="5688632" cy="1997437"/>
          </a:xfrm>
          <a:prstGeom prst="rect">
            <a:avLst/>
          </a:prstGeom>
        </p:spPr>
      </p:pic>
      <p:pic>
        <p:nvPicPr>
          <p:cNvPr id="14" name="Elemento grafico 13" descr="Home contorno">
            <a:hlinkClick r:id="rId4" action="ppaction://hlinksldjump"/>
            <a:extLst>
              <a:ext uri="{FF2B5EF4-FFF2-40B4-BE49-F238E27FC236}">
                <a16:creationId xmlns:a16="http://schemas.microsoft.com/office/drawing/2014/main" id="{4A1AF4C0-C77C-4803-BE23-543A1A9DB5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197" y="6206172"/>
            <a:ext cx="410344" cy="410344"/>
          </a:xfrm>
          <a:prstGeom prst="rect">
            <a:avLst/>
          </a:prstGeom>
        </p:spPr>
      </p:pic>
      <p:pic>
        <p:nvPicPr>
          <p:cNvPr id="4" name="Immagine 3">
            <a:extLst>
              <a:ext uri="{FF2B5EF4-FFF2-40B4-BE49-F238E27FC236}">
                <a16:creationId xmlns:a16="http://schemas.microsoft.com/office/drawing/2014/main" id="{D5ACB090-7CCA-4867-91B2-1E59B912C2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856" y="153306"/>
            <a:ext cx="5483282" cy="2212652"/>
          </a:xfrm>
          <a:prstGeom prst="rect">
            <a:avLst/>
          </a:prstGeom>
        </p:spPr>
      </p:pic>
    </p:spTree>
    <p:extLst>
      <p:ext uri="{BB962C8B-B14F-4D97-AF65-F5344CB8AC3E}">
        <p14:creationId xmlns:p14="http://schemas.microsoft.com/office/powerpoint/2010/main" val="17753374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C5861C-2A1B-4574-8393-25CB73831891}"/>
              </a:ext>
            </a:extLst>
          </p:cNvPr>
          <p:cNvSpPr>
            <a:spLocks noGrp="1"/>
          </p:cNvSpPr>
          <p:nvPr>
            <p:ph type="title"/>
          </p:nvPr>
        </p:nvSpPr>
        <p:spPr>
          <a:xfrm>
            <a:off x="263352" y="-234280"/>
            <a:ext cx="9144000" cy="1143000"/>
          </a:xfrm>
        </p:spPr>
        <p:txBody>
          <a:bodyPr/>
          <a:lstStyle/>
          <a:p>
            <a:r>
              <a:rPr lang="it-IT" dirty="0"/>
              <a:t>Evaluation for Bitcoin</a:t>
            </a:r>
          </a:p>
        </p:txBody>
      </p:sp>
      <p:graphicFrame>
        <p:nvGraphicFramePr>
          <p:cNvPr id="4" name="Tabella 4">
            <a:extLst>
              <a:ext uri="{FF2B5EF4-FFF2-40B4-BE49-F238E27FC236}">
                <a16:creationId xmlns:a16="http://schemas.microsoft.com/office/drawing/2014/main" id="{37F7AAC5-655D-4AFA-B7F0-37088FB05644}"/>
              </a:ext>
            </a:extLst>
          </p:cNvPr>
          <p:cNvGraphicFramePr>
            <a:graphicFrameLocks noGrp="1"/>
          </p:cNvGraphicFramePr>
          <p:nvPr>
            <p:ph idx="1"/>
            <p:extLst>
              <p:ext uri="{D42A27DB-BD31-4B8C-83A1-F6EECF244321}">
                <p14:modId xmlns:p14="http://schemas.microsoft.com/office/powerpoint/2010/main" val="2232838294"/>
              </p:ext>
            </p:extLst>
          </p:nvPr>
        </p:nvGraphicFramePr>
        <p:xfrm>
          <a:off x="341111" y="1303185"/>
          <a:ext cx="4392488" cy="3240359"/>
        </p:xfrm>
        <a:graphic>
          <a:graphicData uri="http://schemas.openxmlformats.org/drawingml/2006/table">
            <a:tbl>
              <a:tblPr firstRow="1" bandRow="1">
                <a:tableStyleId>{5C22544A-7EE6-4342-B048-85BDC9FD1C3A}</a:tableStyleId>
              </a:tblPr>
              <a:tblGrid>
                <a:gridCol w="1677132">
                  <a:extLst>
                    <a:ext uri="{9D8B030D-6E8A-4147-A177-3AD203B41FA5}">
                      <a16:colId xmlns:a16="http://schemas.microsoft.com/office/drawing/2014/main" val="2182788898"/>
                    </a:ext>
                  </a:extLst>
                </a:gridCol>
                <a:gridCol w="1357678">
                  <a:extLst>
                    <a:ext uri="{9D8B030D-6E8A-4147-A177-3AD203B41FA5}">
                      <a16:colId xmlns:a16="http://schemas.microsoft.com/office/drawing/2014/main" val="3062151707"/>
                    </a:ext>
                  </a:extLst>
                </a:gridCol>
                <a:gridCol w="1357678">
                  <a:extLst>
                    <a:ext uri="{9D8B030D-6E8A-4147-A177-3AD203B41FA5}">
                      <a16:colId xmlns:a16="http://schemas.microsoft.com/office/drawing/2014/main" val="1132361500"/>
                    </a:ext>
                  </a:extLst>
                </a:gridCol>
              </a:tblGrid>
              <a:tr h="797141">
                <a:tc>
                  <a:txBody>
                    <a:bodyPr/>
                    <a:lstStyle/>
                    <a:p>
                      <a:r>
                        <a:rPr lang="it-IT" sz="14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err="1"/>
                        <a:t>Percentage</a:t>
                      </a:r>
                      <a:r>
                        <a:rPr lang="it-IT" sz="1400" dirty="0"/>
                        <a:t> </a:t>
                      </a:r>
                      <a:r>
                        <a:rPr lang="it-IT" sz="1400" dirty="0" err="1"/>
                        <a:t>change</a:t>
                      </a:r>
                      <a:endParaRPr lang="it-IT" sz="1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97141">
                <a:tc>
                  <a:txBody>
                    <a:bodyPr/>
                    <a:lstStyle/>
                    <a:p>
                      <a:r>
                        <a:rPr lang="it-IT" sz="1400" dirty="0"/>
                        <a:t>GRR_GARCH(1, 1)</a:t>
                      </a:r>
                    </a:p>
                  </a:txBody>
                  <a:tcPr>
                    <a:lnT w="38100" cmpd="sng">
                      <a:noFill/>
                    </a:lnT>
                  </a:tcPr>
                </a:tc>
                <a:tc>
                  <a:txBody>
                    <a:bodyPr/>
                    <a:lstStyle/>
                    <a:p>
                      <a:r>
                        <a:rPr lang="it-IT" sz="1400" b="0" i="0" kern="1200" dirty="0">
                          <a:solidFill>
                            <a:schemeClr val="dk1"/>
                          </a:solidFill>
                          <a:effectLst/>
                          <a:latin typeface="+mn-lt"/>
                          <a:ea typeface="+mn-ea"/>
                          <a:cs typeface="+mn-cs"/>
                        </a:rPr>
                        <a:t>0.5423051010434152</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826080">
                <a:tc>
                  <a:txBody>
                    <a:bodyPr/>
                    <a:lstStyle/>
                    <a:p>
                      <a:r>
                        <a:rPr lang="it-IT" sz="1400" dirty="0"/>
                        <a:t>LSTM</a:t>
                      </a:r>
                    </a:p>
                  </a:txBody>
                  <a:tcPr/>
                </a:tc>
                <a:tc>
                  <a:txBody>
                    <a:bodyPr/>
                    <a:lstStyle/>
                    <a:p>
                      <a:r>
                        <a:rPr lang="it-IT" sz="1400" b="0" i="0" kern="1200" dirty="0">
                          <a:solidFill>
                            <a:schemeClr val="dk1"/>
                          </a:solidFill>
                          <a:effectLst/>
                          <a:latin typeface="+mn-lt"/>
                          <a:ea typeface="+mn-ea"/>
                          <a:cs typeface="+mn-cs"/>
                        </a:rPr>
                        <a:t>0.7810342929066005</a:t>
                      </a:r>
                      <a:endParaRPr lang="it-IT" sz="1400" dirty="0"/>
                    </a:p>
                  </a:txBody>
                  <a:tcPr/>
                </a:tc>
                <a:tc>
                  <a:txBody>
                    <a:bodyPr/>
                    <a:lstStyle/>
                    <a:p>
                      <a:r>
                        <a:rPr lang="it-IT" sz="1400" dirty="0"/>
                        <a:t>≈ +44,02%</a:t>
                      </a:r>
                    </a:p>
                  </a:txBody>
                  <a:tcPr/>
                </a:tc>
                <a:extLst>
                  <a:ext uri="{0D108BD9-81ED-4DB2-BD59-A6C34878D82A}">
                    <a16:rowId xmlns:a16="http://schemas.microsoft.com/office/drawing/2014/main" val="2344320881"/>
                  </a:ext>
                </a:extLst>
              </a:tr>
              <a:tr h="819997">
                <a:tc>
                  <a:txBody>
                    <a:bodyPr/>
                    <a:lstStyle/>
                    <a:p>
                      <a:r>
                        <a:rPr lang="it-IT" sz="1400" dirty="0"/>
                        <a:t>GRJ-GARCH + LSTM</a:t>
                      </a:r>
                    </a:p>
                  </a:txBody>
                  <a:tcPr/>
                </a:tc>
                <a:tc>
                  <a:txBody>
                    <a:bodyPr/>
                    <a:lstStyle/>
                    <a:p>
                      <a:r>
                        <a:rPr lang="it-IT" sz="1400" b="0" i="0" kern="1200" dirty="0">
                          <a:solidFill>
                            <a:schemeClr val="dk1"/>
                          </a:solidFill>
                          <a:effectLst/>
                          <a:latin typeface="+mn-lt"/>
                          <a:ea typeface="+mn-ea"/>
                          <a:cs typeface="+mn-cs"/>
                        </a:rPr>
                        <a:t>0.7871026261560092</a:t>
                      </a:r>
                      <a:endParaRPr lang="it-IT" sz="1400" dirty="0"/>
                    </a:p>
                  </a:txBody>
                  <a:tcPr/>
                </a:tc>
                <a:tc>
                  <a:txBody>
                    <a:bodyPr/>
                    <a:lstStyle/>
                    <a:p>
                      <a:r>
                        <a:rPr lang="it-IT" sz="1400" dirty="0"/>
                        <a:t>≈ -0.776%</a:t>
                      </a:r>
                    </a:p>
                  </a:txBody>
                  <a:tcPr/>
                </a:tc>
                <a:extLst>
                  <a:ext uri="{0D108BD9-81ED-4DB2-BD59-A6C34878D82A}">
                    <a16:rowId xmlns:a16="http://schemas.microsoft.com/office/drawing/2014/main" val="1499840766"/>
                  </a:ext>
                </a:extLst>
              </a:tr>
            </a:tbl>
          </a:graphicData>
        </a:graphic>
      </p:graphicFrame>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D9EEF26B-8E2F-466B-BBB4-6075CFD73882}"/>
                  </a:ext>
                </a:extLst>
              </p:cNvPr>
              <p:cNvSpPr txBox="1"/>
              <p:nvPr/>
            </p:nvSpPr>
            <p:spPr>
              <a:xfrm>
                <a:off x="1199456" y="5662364"/>
                <a:ext cx="2933304" cy="404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𝐶h𝑎𝑛𝑔𝑒</m:t>
                      </m:r>
                      <m:r>
                        <a:rPr lang="en-IN" sz="1400" b="0" i="1" smtClean="0">
                          <a:latin typeface="Cambria Math" panose="02040503050406030204" pitchFamily="18" charset="0"/>
                        </a:rPr>
                        <m:t>=(1−</m:t>
                      </m:r>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𝑁𝑒𝑤</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num>
                        <m:den>
                          <m:r>
                            <a:rPr lang="en-IN" sz="1400" b="0" i="1" smtClean="0">
                              <a:latin typeface="Cambria Math" panose="02040503050406030204" pitchFamily="18" charset="0"/>
                            </a:rPr>
                            <m:t>𝑂𝑙𝑑</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den>
                      </m:f>
                      <m:r>
                        <a:rPr lang="en-IN" sz="1400" b="0" i="1" smtClean="0">
                          <a:latin typeface="Cambria Math" panose="02040503050406030204" pitchFamily="18" charset="0"/>
                        </a:rPr>
                        <m:t> </m:t>
                      </m:r>
                      <m:r>
                        <a:rPr lang="it-IT" sz="1400" b="0" i="1" smtClean="0">
                          <a:latin typeface="Cambria Math" panose="02040503050406030204" pitchFamily="18" charset="0"/>
                        </a:rPr>
                        <m:t>)</m:t>
                      </m:r>
                      <m:r>
                        <a:rPr lang="en-IN" sz="1400" b="0" i="1" smtClean="0">
                          <a:latin typeface="Cambria Math" panose="02040503050406030204" pitchFamily="18" charset="0"/>
                          <a:ea typeface="Cambria Math" panose="02040503050406030204" pitchFamily="18" charset="0"/>
                        </a:rPr>
                        <m:t>×100</m:t>
                      </m:r>
                    </m:oMath>
                  </m:oMathPara>
                </a14:m>
                <a:endParaRPr lang="en-IN" dirty="0"/>
              </a:p>
            </p:txBody>
          </p:sp>
        </mc:Choice>
        <mc:Fallback xmlns="">
          <p:sp>
            <p:nvSpPr>
              <p:cNvPr id="5" name="TextBox 5">
                <a:extLst>
                  <a:ext uri="{FF2B5EF4-FFF2-40B4-BE49-F238E27FC236}">
                    <a16:creationId xmlns:a16="http://schemas.microsoft.com/office/drawing/2014/main" id="{D9EEF26B-8E2F-466B-BBB4-6075CFD73882}"/>
                  </a:ext>
                </a:extLst>
              </p:cNvPr>
              <p:cNvSpPr txBox="1">
                <a:spLocks noRot="1" noChangeAspect="1" noMove="1" noResize="1" noEditPoints="1" noAdjustHandles="1" noChangeArrowheads="1" noChangeShapeType="1" noTextEdit="1"/>
              </p:cNvSpPr>
              <p:nvPr/>
            </p:nvSpPr>
            <p:spPr>
              <a:xfrm>
                <a:off x="1199456" y="5662364"/>
                <a:ext cx="2933304" cy="404791"/>
              </a:xfrm>
              <a:prstGeom prst="rect">
                <a:avLst/>
              </a:prstGeom>
              <a:blipFill>
                <a:blip r:embed="rId2"/>
                <a:stretch>
                  <a:fillRect l="-1871" r="-832" b="-13636"/>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992F3770-1E3B-49AB-AC71-3D1E692F2616}"/>
              </a:ext>
            </a:extLst>
          </p:cNvPr>
          <p:cNvSpPr txBox="1"/>
          <p:nvPr/>
        </p:nvSpPr>
        <p:spPr>
          <a:xfrm>
            <a:off x="6023992"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0.7704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0.2376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0.1757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0.1316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0.1130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0.0965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0.0860</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0.0774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- 15s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0.0653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- 15s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0.0678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0.0634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0.0715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0.0597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414ms/step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0.0618</a:t>
            </a:r>
            <a:endParaRPr lang="it-IT" sz="1050" dirty="0"/>
          </a:p>
        </p:txBody>
      </p:sp>
      <p:sp>
        <p:nvSpPr>
          <p:cNvPr id="8" name="Ovale 7">
            <a:extLst>
              <a:ext uri="{FF2B5EF4-FFF2-40B4-BE49-F238E27FC236}">
                <a16:creationId xmlns:a16="http://schemas.microsoft.com/office/drawing/2014/main" id="{3190BE68-AEAC-4F5B-932C-7F8B96FD81F3}"/>
              </a:ext>
            </a:extLst>
          </p:cNvPr>
          <p:cNvSpPr/>
          <p:nvPr/>
        </p:nvSpPr>
        <p:spPr>
          <a:xfrm>
            <a:off x="407368" y="3601101"/>
            <a:ext cx="1512168" cy="79208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a gomito 9">
            <a:extLst>
              <a:ext uri="{FF2B5EF4-FFF2-40B4-BE49-F238E27FC236}">
                <a16:creationId xmlns:a16="http://schemas.microsoft.com/office/drawing/2014/main" id="{F49150C3-08D8-452F-84A9-81E0D6FF3CCB}"/>
              </a:ext>
            </a:extLst>
          </p:cNvPr>
          <p:cNvCxnSpPr>
            <a:cxnSpLocks/>
          </p:cNvCxnSpPr>
          <p:nvPr/>
        </p:nvCxnSpPr>
        <p:spPr>
          <a:xfrm>
            <a:off x="839416" y="4357683"/>
            <a:ext cx="5182988" cy="1951637"/>
          </a:xfrm>
          <a:prstGeom prst="bentConnector3">
            <a:avLst>
              <a:gd name="adj1" fmla="val -169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Doppia parentesi quadra 12">
            <a:extLst>
              <a:ext uri="{FF2B5EF4-FFF2-40B4-BE49-F238E27FC236}">
                <a16:creationId xmlns:a16="http://schemas.microsoft.com/office/drawing/2014/main" id="{83233299-82E6-4619-B5BE-7836B8E42EBC}"/>
              </a:ext>
            </a:extLst>
          </p:cNvPr>
          <p:cNvSpPr/>
          <p:nvPr/>
        </p:nvSpPr>
        <p:spPr>
          <a:xfrm>
            <a:off x="6022404" y="188640"/>
            <a:ext cx="6096000" cy="6555640"/>
          </a:xfrm>
          <a:prstGeom prst="bracketPair">
            <a:avLst>
              <a:gd name="adj" fmla="val 125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1" name="Elemento grafico 20" descr="Home contorno">
            <a:hlinkClick r:id="rId3" action="ppaction://hlinksldjump"/>
            <a:extLst>
              <a:ext uri="{FF2B5EF4-FFF2-40B4-BE49-F238E27FC236}">
                <a16:creationId xmlns:a16="http://schemas.microsoft.com/office/drawing/2014/main" id="{E72B7545-B5F2-4A09-9FBA-8F5DDAC2F1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196" y="6307740"/>
            <a:ext cx="410344" cy="410344"/>
          </a:xfrm>
          <a:prstGeom prst="rect">
            <a:avLst/>
          </a:prstGeom>
        </p:spPr>
      </p:pic>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0AED7D3D-9729-49C7-A911-30F06EEAD35A}"/>
                  </a:ext>
                </a:extLst>
              </p:cNvPr>
              <p:cNvSpPr txBox="1"/>
              <p:nvPr/>
            </p:nvSpPr>
            <p:spPr>
              <a:xfrm>
                <a:off x="1229255" y="4875488"/>
                <a:ext cx="2023054" cy="6365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it-IT" sz="1400" i="1" smtClean="0">
                          <a:solidFill>
                            <a:schemeClr val="tx1"/>
                          </a:solidFill>
                          <a:latin typeface="Cambria Math" panose="02040503050406030204" pitchFamily="18" charset="0"/>
                        </a:rPr>
                        <m:t>𝑅𝑀𝑆𝐸</m:t>
                      </m:r>
                      <m:r>
                        <a:rPr lang="it-IT" sz="1400" i="0">
                          <a:solidFill>
                            <a:schemeClr val="tx1"/>
                          </a:solidFill>
                          <a:latin typeface="Cambria Math" panose="02040503050406030204" pitchFamily="18" charset="0"/>
                        </a:rPr>
                        <m:t>=</m:t>
                      </m:r>
                      <m:rad>
                        <m:radPr>
                          <m:degHide m:val="on"/>
                          <m:ctrlPr>
                            <a:rPr lang="it-IT" sz="1400" i="1">
                              <a:solidFill>
                                <a:schemeClr val="tx1"/>
                              </a:solidFill>
                              <a:latin typeface="Cambria Math" panose="02040503050406030204" pitchFamily="18" charset="0"/>
                            </a:rPr>
                          </m:ctrlPr>
                        </m:radPr>
                        <m:deg/>
                        <m:e>
                          <m:f>
                            <m:fPr>
                              <m:ctrlPr>
                                <a:rPr lang="it-IT" sz="1400" i="1">
                                  <a:solidFill>
                                    <a:schemeClr val="tx1"/>
                                  </a:solidFill>
                                  <a:latin typeface="Cambria Math" panose="02040503050406030204" pitchFamily="18" charset="0"/>
                                </a:rPr>
                              </m:ctrlPr>
                            </m:fPr>
                            <m:num>
                              <m:nary>
                                <m:naryPr>
                                  <m:chr m:val="∑"/>
                                  <m:limLoc m:val="undOvr"/>
                                  <m:grow m:val="on"/>
                                  <m:ctrlPr>
                                    <a:rPr lang="it-IT" sz="1400" i="1">
                                      <a:solidFill>
                                        <a:schemeClr val="tx1"/>
                                      </a:solidFill>
                                      <a:latin typeface="Cambria Math" panose="02040503050406030204" pitchFamily="18" charset="0"/>
                                    </a:rPr>
                                  </m:ctrlPr>
                                </m:naryPr>
                                <m:sub>
                                  <m:r>
                                    <a:rPr lang="it-IT" sz="1400" i="1">
                                      <a:solidFill>
                                        <a:schemeClr val="tx1"/>
                                      </a:solidFill>
                                      <a:latin typeface="Cambria Math" panose="02040503050406030204" pitchFamily="18" charset="0"/>
                                    </a:rPr>
                                    <m:t>𝑡</m:t>
                                  </m:r>
                                  <m:r>
                                    <a:rPr lang="it-IT" sz="1400" i="0">
                                      <a:solidFill>
                                        <a:schemeClr val="tx1"/>
                                      </a:solidFill>
                                      <a:latin typeface="Cambria Math" panose="02040503050406030204" pitchFamily="18" charset="0"/>
                                    </a:rPr>
                                    <m:t>=1</m:t>
                                  </m:r>
                                </m:sub>
                                <m:sup>
                                  <m:r>
                                    <a:rPr lang="it-IT" sz="1400" i="1">
                                      <a:solidFill>
                                        <a:schemeClr val="tx1"/>
                                      </a:solidFill>
                                      <a:latin typeface="Cambria Math" panose="02040503050406030204" pitchFamily="18" charset="0"/>
                                    </a:rPr>
                                    <m:t>𝑇</m:t>
                                  </m:r>
                                </m:sup>
                                <m:e>
                                  <m:sSup>
                                    <m:sSupPr>
                                      <m:ctrlPr>
                                        <a:rPr lang="it-IT" sz="1400" i="1">
                                          <a:solidFill>
                                            <a:schemeClr val="tx1"/>
                                          </a:solidFill>
                                          <a:latin typeface="Cambria Math" panose="02040503050406030204" pitchFamily="18" charset="0"/>
                                        </a:rPr>
                                      </m:ctrlPr>
                                    </m:sSupPr>
                                    <m:e>
                                      <m:d>
                                        <m:dPr>
                                          <m:ctrlPr>
                                            <a:rPr lang="it-IT" sz="1400" i="1">
                                              <a:solidFill>
                                                <a:schemeClr val="tx1"/>
                                              </a:solidFill>
                                              <a:latin typeface="Cambria Math" panose="02040503050406030204" pitchFamily="18" charset="0"/>
                                            </a:rPr>
                                          </m:ctrlPr>
                                        </m:dPr>
                                        <m:e>
                                          <m:sSub>
                                            <m:sSubPr>
                                              <m:ctrlPr>
                                                <a:rPr lang="it-IT" sz="1400" i="1">
                                                  <a:solidFill>
                                                    <a:schemeClr val="tx1"/>
                                                  </a:solidFill>
                                                  <a:latin typeface="Cambria Math" panose="02040503050406030204" pitchFamily="18" charset="0"/>
                                                </a:rPr>
                                              </m:ctrlPr>
                                            </m:sSubPr>
                                            <m:e>
                                              <m:acc>
                                                <m:accPr>
                                                  <m:chr m:val="̂"/>
                                                  <m:ctrlPr>
                                                    <a:rPr lang="it-IT" sz="1400" i="1">
                                                      <a:solidFill>
                                                        <a:schemeClr val="tx1"/>
                                                      </a:solidFill>
                                                      <a:latin typeface="Cambria Math" panose="02040503050406030204" pitchFamily="18" charset="0"/>
                                                    </a:rPr>
                                                  </m:ctrlPr>
                                                </m:accPr>
                                                <m:e>
                                                  <m:r>
                                                    <a:rPr lang="it-IT" sz="1400" i="1">
                                                      <a:solidFill>
                                                        <a:schemeClr val="tx1"/>
                                                      </a:solidFill>
                                                      <a:latin typeface="Cambria Math" panose="02040503050406030204" pitchFamily="18" charset="0"/>
                                                    </a:rPr>
                                                    <m:t>𝑦</m:t>
                                                  </m:r>
                                                </m:e>
                                              </m:acc>
                                            </m:e>
                                            <m:sub>
                                              <m:r>
                                                <a:rPr lang="it-IT" sz="1400" i="1">
                                                  <a:solidFill>
                                                    <a:schemeClr val="tx1"/>
                                                  </a:solidFill>
                                                  <a:latin typeface="Cambria Math" panose="02040503050406030204" pitchFamily="18" charset="0"/>
                                                </a:rPr>
                                                <m:t>𝑡</m:t>
                                              </m:r>
                                            </m:sub>
                                          </m:sSub>
                                          <m:r>
                                            <a:rPr lang="it-IT" sz="1400" i="0">
                                              <a:solidFill>
                                                <a:schemeClr val="tx1"/>
                                              </a:solidFill>
                                              <a:latin typeface="Cambria Math" panose="02040503050406030204" pitchFamily="18" charset="0"/>
                                            </a:rPr>
                                            <m:t>−</m:t>
                                          </m:r>
                                          <m:sSub>
                                            <m:sSubPr>
                                              <m:ctrlPr>
                                                <a:rPr lang="it-IT" sz="1400" i="1">
                                                  <a:solidFill>
                                                    <a:schemeClr val="tx1"/>
                                                  </a:solidFill>
                                                  <a:latin typeface="Cambria Math" panose="02040503050406030204" pitchFamily="18" charset="0"/>
                                                </a:rPr>
                                              </m:ctrlPr>
                                            </m:sSubPr>
                                            <m:e>
                                              <m:r>
                                                <a:rPr lang="it-IT" sz="1400" i="1">
                                                  <a:solidFill>
                                                    <a:schemeClr val="tx1"/>
                                                  </a:solidFill>
                                                  <a:latin typeface="Cambria Math" panose="02040503050406030204" pitchFamily="18" charset="0"/>
                                                </a:rPr>
                                                <m:t>𝑦</m:t>
                                              </m:r>
                                            </m:e>
                                            <m:sub>
                                              <m:r>
                                                <a:rPr lang="it-IT" sz="1400" i="1">
                                                  <a:solidFill>
                                                    <a:schemeClr val="tx1"/>
                                                  </a:solidFill>
                                                  <a:latin typeface="Cambria Math" panose="02040503050406030204" pitchFamily="18" charset="0"/>
                                                </a:rPr>
                                                <m:t>𝑡</m:t>
                                              </m:r>
                                            </m:sub>
                                          </m:sSub>
                                        </m:e>
                                      </m:d>
                                    </m:e>
                                    <m:sup>
                                      <m:r>
                                        <a:rPr lang="it-IT" sz="1400" i="0">
                                          <a:solidFill>
                                            <a:schemeClr val="tx1"/>
                                          </a:solidFill>
                                          <a:latin typeface="Cambria Math" panose="02040503050406030204" pitchFamily="18" charset="0"/>
                                        </a:rPr>
                                        <m:t>2</m:t>
                                      </m:r>
                                    </m:sup>
                                  </m:sSup>
                                </m:e>
                              </m:nary>
                            </m:num>
                            <m:den>
                              <m:r>
                                <a:rPr lang="it-IT" sz="1400" i="1">
                                  <a:solidFill>
                                    <a:schemeClr val="tx1"/>
                                  </a:solidFill>
                                  <a:latin typeface="Cambria Math" panose="02040503050406030204" pitchFamily="18" charset="0"/>
                                </a:rPr>
                                <m:t>𝑇</m:t>
                              </m:r>
                            </m:den>
                          </m:f>
                        </m:e>
                      </m:rad>
                    </m:oMath>
                  </m:oMathPara>
                </a14:m>
                <a:endParaRPr lang="it-IT" sz="1400" dirty="0">
                  <a:solidFill>
                    <a:schemeClr val="tx1"/>
                  </a:solidFill>
                </a:endParaRPr>
              </a:p>
            </p:txBody>
          </p:sp>
        </mc:Choice>
        <mc:Fallback>
          <p:sp>
            <p:nvSpPr>
              <p:cNvPr id="9" name="CasellaDiTesto 8">
                <a:extLst>
                  <a:ext uri="{FF2B5EF4-FFF2-40B4-BE49-F238E27FC236}">
                    <a16:creationId xmlns:a16="http://schemas.microsoft.com/office/drawing/2014/main" id="{0AED7D3D-9729-49C7-A911-30F06EEAD35A}"/>
                  </a:ext>
                </a:extLst>
              </p:cNvPr>
              <p:cNvSpPr txBox="1">
                <a:spLocks noRot="1" noChangeAspect="1" noMove="1" noResize="1" noEditPoints="1" noAdjustHandles="1" noChangeArrowheads="1" noChangeShapeType="1" noTextEdit="1"/>
              </p:cNvSpPr>
              <p:nvPr/>
            </p:nvSpPr>
            <p:spPr>
              <a:xfrm>
                <a:off x="1229255" y="4875488"/>
                <a:ext cx="2023054" cy="636521"/>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8082174"/>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079C890-4496-47D1-8BAD-B30DA3FFEA34}"/>
              </a:ext>
            </a:extLst>
          </p:cNvPr>
          <p:cNvPicPr>
            <a:picLocks noChangeAspect="1"/>
          </p:cNvPicPr>
          <p:nvPr/>
        </p:nvPicPr>
        <p:blipFill rotWithShape="1">
          <a:blip r:embed="rId2">
            <a:extLst>
              <a:ext uri="{28A0092B-C50C-407E-A947-70E740481C1C}">
                <a14:useLocalDpi xmlns:a14="http://schemas.microsoft.com/office/drawing/2010/main" val="0"/>
              </a:ext>
            </a:extLst>
          </a:blip>
          <a:srcRect l="3702"/>
          <a:stretch/>
        </p:blipFill>
        <p:spPr>
          <a:xfrm>
            <a:off x="3286192" y="2447778"/>
            <a:ext cx="5619616" cy="2064044"/>
          </a:xfrm>
          <a:prstGeom prst="rect">
            <a:avLst/>
          </a:prstGeom>
        </p:spPr>
      </p:pic>
      <p:pic>
        <p:nvPicPr>
          <p:cNvPr id="9" name="Immagine 8">
            <a:extLst>
              <a:ext uri="{FF2B5EF4-FFF2-40B4-BE49-F238E27FC236}">
                <a16:creationId xmlns:a16="http://schemas.microsoft.com/office/drawing/2014/main" id="{00481C7B-EB98-4658-9A04-DF548FF3CEAB}"/>
              </a:ext>
            </a:extLst>
          </p:cNvPr>
          <p:cNvPicPr>
            <a:picLocks noChangeAspect="1"/>
          </p:cNvPicPr>
          <p:nvPr/>
        </p:nvPicPr>
        <p:blipFill rotWithShape="1">
          <a:blip r:embed="rId3">
            <a:extLst>
              <a:ext uri="{28A0092B-C50C-407E-A947-70E740481C1C}">
                <a14:useLocalDpi xmlns:a14="http://schemas.microsoft.com/office/drawing/2010/main" val="0"/>
              </a:ext>
            </a:extLst>
          </a:blip>
          <a:srcRect l="2379" t="3607"/>
          <a:stretch/>
        </p:blipFill>
        <p:spPr>
          <a:xfrm>
            <a:off x="5950488" y="4601248"/>
            <a:ext cx="5910639" cy="2064044"/>
          </a:xfrm>
          <a:prstGeom prst="rect">
            <a:avLst/>
          </a:prstGeom>
        </p:spPr>
      </p:pic>
      <p:pic>
        <p:nvPicPr>
          <p:cNvPr id="11" name="Immagine 10">
            <a:extLst>
              <a:ext uri="{FF2B5EF4-FFF2-40B4-BE49-F238E27FC236}">
                <a16:creationId xmlns:a16="http://schemas.microsoft.com/office/drawing/2014/main" id="{DC49F22E-067B-470E-A65C-798D24C6FB67}"/>
              </a:ext>
            </a:extLst>
          </p:cNvPr>
          <p:cNvPicPr>
            <a:picLocks noChangeAspect="1"/>
          </p:cNvPicPr>
          <p:nvPr/>
        </p:nvPicPr>
        <p:blipFill rotWithShape="1">
          <a:blip r:embed="rId4">
            <a:extLst>
              <a:ext uri="{28A0092B-C50C-407E-A947-70E740481C1C}">
                <a14:useLocalDpi xmlns:a14="http://schemas.microsoft.com/office/drawing/2010/main" val="0"/>
              </a:ext>
            </a:extLst>
          </a:blip>
          <a:srcRect t="2393" r="925"/>
          <a:stretch/>
        </p:blipFill>
        <p:spPr>
          <a:xfrm>
            <a:off x="790257" y="332656"/>
            <a:ext cx="4945703" cy="2001333"/>
          </a:xfrm>
          <a:prstGeom prst="rect">
            <a:avLst/>
          </a:prstGeom>
        </p:spPr>
      </p:pic>
      <p:sp>
        <p:nvSpPr>
          <p:cNvPr id="2" name="Titolo 1">
            <a:extLst>
              <a:ext uri="{FF2B5EF4-FFF2-40B4-BE49-F238E27FC236}">
                <a16:creationId xmlns:a16="http://schemas.microsoft.com/office/drawing/2014/main" id="{4555C9DB-CC22-4C59-9D47-F48BE524673A}"/>
              </a:ext>
            </a:extLst>
          </p:cNvPr>
          <p:cNvSpPr>
            <a:spLocks noGrp="1"/>
          </p:cNvSpPr>
          <p:nvPr>
            <p:ph type="title"/>
          </p:nvPr>
        </p:nvSpPr>
        <p:spPr>
          <a:xfrm>
            <a:off x="6672065" y="192708"/>
            <a:ext cx="4032448" cy="691480"/>
          </a:xfrm>
        </p:spPr>
        <p:txBody>
          <a:bodyPr>
            <a:normAutofit/>
          </a:bodyPr>
          <a:lstStyle/>
          <a:p>
            <a:r>
              <a:rPr lang="it-IT" dirty="0" err="1"/>
              <a:t>Ethereum</a:t>
            </a:r>
            <a:r>
              <a:rPr lang="it-IT" dirty="0"/>
              <a:t> </a:t>
            </a:r>
            <a:r>
              <a:rPr lang="it-IT" dirty="0" err="1"/>
              <a:t>Results</a:t>
            </a:r>
            <a:endParaRPr lang="it-IT" dirty="0"/>
          </a:p>
        </p:txBody>
      </p:sp>
      <p:pic>
        <p:nvPicPr>
          <p:cNvPr id="8" name="Elemento grafico 7" descr="Home contorno">
            <a:hlinkClick r:id="rId5" action="ppaction://hlinksldjump"/>
            <a:extLst>
              <a:ext uri="{FF2B5EF4-FFF2-40B4-BE49-F238E27FC236}">
                <a16:creationId xmlns:a16="http://schemas.microsoft.com/office/drawing/2014/main" id="{DE4FF483-25BC-4547-9A32-B4731D8C26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701" y="6254948"/>
            <a:ext cx="410344" cy="410344"/>
          </a:xfrm>
          <a:prstGeom prst="rect">
            <a:avLst/>
          </a:prstGeom>
        </p:spPr>
      </p:pic>
    </p:spTree>
    <p:extLst>
      <p:ext uri="{BB962C8B-B14F-4D97-AF65-F5344CB8AC3E}">
        <p14:creationId xmlns:p14="http://schemas.microsoft.com/office/powerpoint/2010/main" val="24932729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99704D-A150-4337-BC15-DA86F245B5C3}"/>
              </a:ext>
            </a:extLst>
          </p:cNvPr>
          <p:cNvSpPr>
            <a:spLocks noGrp="1"/>
          </p:cNvSpPr>
          <p:nvPr>
            <p:ph type="title"/>
          </p:nvPr>
        </p:nvSpPr>
        <p:spPr>
          <a:xfrm>
            <a:off x="479376" y="274949"/>
            <a:ext cx="9144000" cy="691480"/>
          </a:xfrm>
        </p:spPr>
        <p:txBody>
          <a:bodyPr/>
          <a:lstStyle/>
          <a:p>
            <a:r>
              <a:rPr lang="it-IT" dirty="0"/>
              <a:t>Evaluation for </a:t>
            </a:r>
            <a:r>
              <a:rPr lang="it-IT" dirty="0" err="1"/>
              <a:t>Ethereum</a:t>
            </a:r>
            <a:endParaRPr lang="it-IT" dirty="0"/>
          </a:p>
        </p:txBody>
      </p:sp>
      <p:graphicFrame>
        <p:nvGraphicFramePr>
          <p:cNvPr id="4" name="Tabella 4">
            <a:extLst>
              <a:ext uri="{FF2B5EF4-FFF2-40B4-BE49-F238E27FC236}">
                <a16:creationId xmlns:a16="http://schemas.microsoft.com/office/drawing/2014/main" id="{50814409-B0C0-45A1-BB95-8DF9C872B563}"/>
              </a:ext>
            </a:extLst>
          </p:cNvPr>
          <p:cNvGraphicFramePr>
            <a:graphicFrameLocks noGrp="1"/>
          </p:cNvGraphicFramePr>
          <p:nvPr>
            <p:ph idx="1"/>
            <p:extLst>
              <p:ext uri="{D42A27DB-BD31-4B8C-83A1-F6EECF244321}">
                <p14:modId xmlns:p14="http://schemas.microsoft.com/office/powerpoint/2010/main" val="2337054235"/>
              </p:ext>
            </p:extLst>
          </p:nvPr>
        </p:nvGraphicFramePr>
        <p:xfrm>
          <a:off x="623392" y="1196752"/>
          <a:ext cx="4140460" cy="2888704"/>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182788898"/>
                    </a:ext>
                  </a:extLst>
                </a:gridCol>
                <a:gridCol w="1314146">
                  <a:extLst>
                    <a:ext uri="{9D8B030D-6E8A-4147-A177-3AD203B41FA5}">
                      <a16:colId xmlns:a16="http://schemas.microsoft.com/office/drawing/2014/main" val="3062151707"/>
                    </a:ext>
                  </a:extLst>
                </a:gridCol>
                <a:gridCol w="1314146">
                  <a:extLst>
                    <a:ext uri="{9D8B030D-6E8A-4147-A177-3AD203B41FA5}">
                      <a16:colId xmlns:a16="http://schemas.microsoft.com/office/drawing/2014/main" val="1132361500"/>
                    </a:ext>
                  </a:extLst>
                </a:gridCol>
              </a:tblGrid>
              <a:tr h="756084">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20080">
                <a:tc>
                  <a:txBody>
                    <a:bodyPr/>
                    <a:lstStyle/>
                    <a:p>
                      <a:r>
                        <a:rPr lang="it-IT" sz="1400" dirty="0"/>
                        <a:t>GRR_GARCH(1, 1)</a:t>
                      </a:r>
                    </a:p>
                  </a:txBody>
                  <a:tcPr>
                    <a:lnT w="38100" cmpd="sng">
                      <a:noFill/>
                    </a:lnT>
                  </a:tcPr>
                </a:tc>
                <a:tc>
                  <a:txBody>
                    <a:bodyPr/>
                    <a:lstStyle/>
                    <a:p>
                      <a:r>
                        <a:rPr lang="it-IT" sz="1400" dirty="0"/>
                        <a:t>0.6971294396705378</a:t>
                      </a:r>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576064">
                <a:tc>
                  <a:txBody>
                    <a:bodyPr/>
                    <a:lstStyle/>
                    <a:p>
                      <a:r>
                        <a:rPr lang="it-IT" sz="1400" dirty="0"/>
                        <a:t>LSTM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0" i="0" kern="1200" dirty="0">
                          <a:solidFill>
                            <a:schemeClr val="dk1"/>
                          </a:solidFill>
                          <a:effectLst/>
                          <a:latin typeface="+mn-lt"/>
                          <a:ea typeface="+mn-ea"/>
                          <a:cs typeface="+mn-cs"/>
                        </a:rPr>
                        <a:t>0.542264490558765</a:t>
                      </a:r>
                      <a:endParaRPr lang="it-IT" sz="1400" dirty="0"/>
                    </a:p>
                    <a:p>
                      <a:endParaRPr lang="it-IT" sz="1400" dirty="0"/>
                    </a:p>
                  </a:txBody>
                  <a:tcPr/>
                </a:tc>
                <a:tc>
                  <a:txBody>
                    <a:bodyPr/>
                    <a:lstStyle/>
                    <a:p>
                      <a:r>
                        <a:rPr lang="it-IT" sz="1400" dirty="0"/>
                        <a:t>≈ -22, 21%</a:t>
                      </a:r>
                    </a:p>
                  </a:txBody>
                  <a:tcPr/>
                </a:tc>
                <a:extLst>
                  <a:ext uri="{0D108BD9-81ED-4DB2-BD59-A6C34878D82A}">
                    <a16:rowId xmlns:a16="http://schemas.microsoft.com/office/drawing/2014/main" val="2344320881"/>
                  </a:ext>
                </a:extLst>
              </a:tr>
              <a:tr h="681020">
                <a:tc>
                  <a:txBody>
                    <a:bodyPr/>
                    <a:lstStyle/>
                    <a:p>
                      <a:r>
                        <a:rPr lang="it-IT" sz="1400" dirty="0"/>
                        <a:t>GRJ-GARCH + LSTM</a:t>
                      </a:r>
                    </a:p>
                  </a:txBody>
                  <a:tcPr/>
                </a:tc>
                <a:tc>
                  <a:txBody>
                    <a:bodyPr/>
                    <a:lstStyle/>
                    <a:p>
                      <a:r>
                        <a:rPr lang="it-IT" sz="1400" dirty="0"/>
                        <a:t>0.5223026860375644</a:t>
                      </a:r>
                    </a:p>
                  </a:txBody>
                  <a:tcPr/>
                </a:tc>
                <a:tc>
                  <a:txBody>
                    <a:bodyPr/>
                    <a:lstStyle/>
                    <a:p>
                      <a:r>
                        <a:rPr lang="it-IT" sz="1400" dirty="0"/>
                        <a:t>≈  -3, 68%</a:t>
                      </a:r>
                    </a:p>
                  </a:txBody>
                  <a:tcPr/>
                </a:tc>
                <a:extLst>
                  <a:ext uri="{0D108BD9-81ED-4DB2-BD59-A6C34878D82A}">
                    <a16:rowId xmlns:a16="http://schemas.microsoft.com/office/drawing/2014/main" val="1499840766"/>
                  </a:ext>
                </a:extLst>
              </a:tr>
            </a:tbl>
          </a:graphicData>
        </a:graphic>
      </p:graphicFrame>
      <p:sp>
        <p:nvSpPr>
          <p:cNvPr id="7" name="Ovale 6">
            <a:extLst>
              <a:ext uri="{FF2B5EF4-FFF2-40B4-BE49-F238E27FC236}">
                <a16:creationId xmlns:a16="http://schemas.microsoft.com/office/drawing/2014/main" id="{96AAE08D-D2D1-41BF-85E1-D40193C26EE5}"/>
              </a:ext>
            </a:extLst>
          </p:cNvPr>
          <p:cNvSpPr/>
          <p:nvPr/>
        </p:nvSpPr>
        <p:spPr>
          <a:xfrm>
            <a:off x="480514" y="3254112"/>
            <a:ext cx="1440160" cy="67588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1FCA7475-C247-4523-B162-3EF1F37B944D}"/>
              </a:ext>
            </a:extLst>
          </p:cNvPr>
          <p:cNvSpPr txBox="1"/>
          <p:nvPr/>
        </p:nvSpPr>
        <p:spPr>
          <a:xfrm>
            <a:off x="6529288" y="188993"/>
            <a:ext cx="5184576"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31/31 [==============================] - 21s 432ms/step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0.5833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31/31 [==============================] - 13s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0.1631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31/31 [==============================] - 14s 441ms/step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0.1143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31/31 [==============================] - 13s 436ms/step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31/31 [==============================] - 13s 434ms/step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0.0548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31/31 [==============================] - 13s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31/31 [==============================] - 13s 418ms/step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31/31 [==============================] - 13s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31/31 [==============================] - 13s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31/31 [==============================] - 13s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31/31 [==============================] - 13s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0.0368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0.0408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31/31 [==============================] - 13s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0.0394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31/31 [==============================] - 13s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0.0376</a:t>
            </a:r>
            <a:endParaRPr lang="it-IT" sz="1050" dirty="0"/>
          </a:p>
        </p:txBody>
      </p:sp>
      <p:cxnSp>
        <p:nvCxnSpPr>
          <p:cNvPr id="9" name="Connettore a gomito 8">
            <a:extLst>
              <a:ext uri="{FF2B5EF4-FFF2-40B4-BE49-F238E27FC236}">
                <a16:creationId xmlns:a16="http://schemas.microsoft.com/office/drawing/2014/main" id="{7CE4D573-195A-422B-BFDF-6E5CAF79EBBD}"/>
              </a:ext>
            </a:extLst>
          </p:cNvPr>
          <p:cNvCxnSpPr>
            <a:stCxn id="7" idx="4"/>
          </p:cNvCxnSpPr>
          <p:nvPr/>
        </p:nvCxnSpPr>
        <p:spPr>
          <a:xfrm rot="16200000" flipH="1">
            <a:off x="3194722" y="1935872"/>
            <a:ext cx="908288" cy="48965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oppia parentesi quadra 9">
            <a:extLst>
              <a:ext uri="{FF2B5EF4-FFF2-40B4-BE49-F238E27FC236}">
                <a16:creationId xmlns:a16="http://schemas.microsoft.com/office/drawing/2014/main" id="{2FEFD64F-B3B9-416A-9302-95D01A790E07}"/>
              </a:ext>
            </a:extLst>
          </p:cNvPr>
          <p:cNvSpPr/>
          <p:nvPr/>
        </p:nvSpPr>
        <p:spPr>
          <a:xfrm>
            <a:off x="6096000" y="188993"/>
            <a:ext cx="5832648" cy="6394058"/>
          </a:xfrm>
          <a:prstGeom prst="bracketPair">
            <a:avLst>
              <a:gd name="adj" fmla="val 49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2" name="Elemento grafico 11" descr="Home contorno">
            <a:hlinkClick r:id="rId2" action="ppaction://hlinksldjump"/>
            <a:extLst>
              <a:ext uri="{FF2B5EF4-FFF2-40B4-BE49-F238E27FC236}">
                <a16:creationId xmlns:a16="http://schemas.microsoft.com/office/drawing/2014/main" id="{87C6FC6D-052D-4F12-A806-587ABF047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074" y="6275980"/>
            <a:ext cx="410344" cy="410344"/>
          </a:xfrm>
          <a:prstGeom prst="rect">
            <a:avLst/>
          </a:prstGeom>
        </p:spPr>
      </p:pic>
    </p:spTree>
    <p:extLst>
      <p:ext uri="{BB962C8B-B14F-4D97-AF65-F5344CB8AC3E}">
        <p14:creationId xmlns:p14="http://schemas.microsoft.com/office/powerpoint/2010/main" val="4224312783"/>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5A1D82-213B-4B5D-8D9D-42758EF5AB12}"/>
              </a:ext>
            </a:extLst>
          </p:cNvPr>
          <p:cNvSpPr>
            <a:spLocks noGrp="1"/>
          </p:cNvSpPr>
          <p:nvPr>
            <p:ph type="title"/>
          </p:nvPr>
        </p:nvSpPr>
        <p:spPr>
          <a:xfrm>
            <a:off x="7680176" y="483366"/>
            <a:ext cx="3707904" cy="691480"/>
          </a:xfrm>
        </p:spPr>
        <p:txBody>
          <a:bodyPr/>
          <a:lstStyle/>
          <a:p>
            <a:r>
              <a:rPr lang="it-IT" dirty="0" err="1"/>
              <a:t>Ripple</a:t>
            </a:r>
            <a:r>
              <a:rPr lang="it-IT" dirty="0"/>
              <a:t> </a:t>
            </a:r>
            <a:r>
              <a:rPr lang="it-IT" dirty="0" err="1"/>
              <a:t>Results</a:t>
            </a:r>
            <a:endParaRPr lang="it-IT" dirty="0"/>
          </a:p>
        </p:txBody>
      </p:sp>
      <p:pic>
        <p:nvPicPr>
          <p:cNvPr id="4" name="Immagine 3">
            <a:extLst>
              <a:ext uri="{FF2B5EF4-FFF2-40B4-BE49-F238E27FC236}">
                <a16:creationId xmlns:a16="http://schemas.microsoft.com/office/drawing/2014/main" id="{4995E908-7855-4300-97BB-988532D7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267592"/>
            <a:ext cx="5236166" cy="2049903"/>
          </a:xfrm>
          <a:prstGeom prst="rect">
            <a:avLst/>
          </a:prstGeom>
        </p:spPr>
      </p:pic>
      <p:pic>
        <p:nvPicPr>
          <p:cNvPr id="6" name="Immagine 5">
            <a:extLst>
              <a:ext uri="{FF2B5EF4-FFF2-40B4-BE49-F238E27FC236}">
                <a16:creationId xmlns:a16="http://schemas.microsoft.com/office/drawing/2014/main" id="{60800357-78B7-4B77-B785-1B9F8BBDA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9656" y="2410120"/>
            <a:ext cx="5498193" cy="1945135"/>
          </a:xfrm>
          <a:prstGeom prst="rect">
            <a:avLst/>
          </a:prstGeom>
        </p:spPr>
      </p:pic>
      <p:pic>
        <p:nvPicPr>
          <p:cNvPr id="8" name="Immagine 7">
            <a:extLst>
              <a:ext uri="{FF2B5EF4-FFF2-40B4-BE49-F238E27FC236}">
                <a16:creationId xmlns:a16="http://schemas.microsoft.com/office/drawing/2014/main" id="{569A0000-FD9D-4E4C-8416-655325084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447880"/>
            <a:ext cx="5886449" cy="2105025"/>
          </a:xfrm>
          <a:prstGeom prst="rect">
            <a:avLst/>
          </a:prstGeom>
        </p:spPr>
      </p:pic>
      <p:pic>
        <p:nvPicPr>
          <p:cNvPr id="12" name="Elemento grafico 11" descr="Home contorno">
            <a:hlinkClick r:id="rId5" action="ppaction://hlinksldjump"/>
            <a:extLst>
              <a:ext uri="{FF2B5EF4-FFF2-40B4-BE49-F238E27FC236}">
                <a16:creationId xmlns:a16="http://schemas.microsoft.com/office/drawing/2014/main" id="{FC6D88A5-88CF-4604-B2ED-F0096C2BD5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251" y="6259016"/>
            <a:ext cx="410344" cy="410344"/>
          </a:xfrm>
          <a:prstGeom prst="rect">
            <a:avLst/>
          </a:prstGeom>
        </p:spPr>
      </p:pic>
    </p:spTree>
    <p:extLst>
      <p:ext uri="{BB962C8B-B14F-4D97-AF65-F5344CB8AC3E}">
        <p14:creationId xmlns:p14="http://schemas.microsoft.com/office/powerpoint/2010/main" val="31028995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DF39D9-911F-4C4D-817F-259156931EE5}"/>
              </a:ext>
            </a:extLst>
          </p:cNvPr>
          <p:cNvSpPr>
            <a:spLocks noGrp="1"/>
          </p:cNvSpPr>
          <p:nvPr>
            <p:ph type="title"/>
          </p:nvPr>
        </p:nvSpPr>
        <p:spPr>
          <a:xfrm>
            <a:off x="479376" y="188640"/>
            <a:ext cx="5400600" cy="864096"/>
          </a:xfrm>
        </p:spPr>
        <p:txBody>
          <a:bodyPr/>
          <a:lstStyle/>
          <a:p>
            <a:r>
              <a:rPr lang="it-IT" dirty="0"/>
              <a:t>Evaluation for </a:t>
            </a:r>
            <a:r>
              <a:rPr lang="it-IT" dirty="0" err="1"/>
              <a:t>Ripple</a:t>
            </a:r>
            <a:endParaRPr lang="it-IT" dirty="0"/>
          </a:p>
        </p:txBody>
      </p:sp>
      <p:graphicFrame>
        <p:nvGraphicFramePr>
          <p:cNvPr id="4" name="Tabella 4">
            <a:extLst>
              <a:ext uri="{FF2B5EF4-FFF2-40B4-BE49-F238E27FC236}">
                <a16:creationId xmlns:a16="http://schemas.microsoft.com/office/drawing/2014/main" id="{DE23C99D-19F2-4111-BF60-5FF11552D7F9}"/>
              </a:ext>
            </a:extLst>
          </p:cNvPr>
          <p:cNvGraphicFramePr>
            <a:graphicFrameLocks noGrp="1"/>
          </p:cNvGraphicFramePr>
          <p:nvPr>
            <p:ph idx="1"/>
            <p:extLst>
              <p:ext uri="{D42A27DB-BD31-4B8C-83A1-F6EECF244321}">
                <p14:modId xmlns:p14="http://schemas.microsoft.com/office/powerpoint/2010/main" val="704677340"/>
              </p:ext>
            </p:extLst>
          </p:nvPr>
        </p:nvGraphicFramePr>
        <p:xfrm>
          <a:off x="479376" y="1217039"/>
          <a:ext cx="4104456" cy="3220073"/>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182788898"/>
                    </a:ext>
                  </a:extLst>
                </a:gridCol>
                <a:gridCol w="1368152">
                  <a:extLst>
                    <a:ext uri="{9D8B030D-6E8A-4147-A177-3AD203B41FA5}">
                      <a16:colId xmlns:a16="http://schemas.microsoft.com/office/drawing/2014/main" val="3062151707"/>
                    </a:ext>
                  </a:extLst>
                </a:gridCol>
                <a:gridCol w="1368152">
                  <a:extLst>
                    <a:ext uri="{9D8B030D-6E8A-4147-A177-3AD203B41FA5}">
                      <a16:colId xmlns:a16="http://schemas.microsoft.com/office/drawing/2014/main" val="1132361500"/>
                    </a:ext>
                  </a:extLst>
                </a:gridCol>
              </a:tblGrid>
              <a:tr h="870236">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59477">
                <a:tc>
                  <a:txBody>
                    <a:bodyPr/>
                    <a:lstStyle/>
                    <a:p>
                      <a:r>
                        <a:rPr lang="it-IT" sz="1400" dirty="0"/>
                        <a:t>GRR_GARCH(1, 1)</a:t>
                      </a:r>
                    </a:p>
                  </a:txBody>
                  <a:tcPr>
                    <a:lnT w="38100" cmpd="sng">
                      <a:noFill/>
                    </a:lnT>
                  </a:tcPr>
                </a:tc>
                <a:tc>
                  <a:txBody>
                    <a:bodyPr/>
                    <a:lstStyle/>
                    <a:p>
                      <a:r>
                        <a:rPr lang="it-IT" sz="1400" b="0" i="0" kern="1200" dirty="0">
                          <a:solidFill>
                            <a:schemeClr val="dk1"/>
                          </a:solidFill>
                          <a:effectLst/>
                          <a:latin typeface="+mn-lt"/>
                          <a:ea typeface="+mn-ea"/>
                          <a:cs typeface="+mn-cs"/>
                        </a:rPr>
                        <a:t>0.6222032424652556</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695173">
                <a:tc>
                  <a:txBody>
                    <a:bodyPr/>
                    <a:lstStyle/>
                    <a:p>
                      <a:r>
                        <a:rPr lang="it-IT" sz="1400" dirty="0"/>
                        <a:t>LSTM</a:t>
                      </a:r>
                    </a:p>
                  </a:txBody>
                  <a:tcPr/>
                </a:tc>
                <a:tc>
                  <a:txBody>
                    <a:bodyPr/>
                    <a:lstStyle/>
                    <a:p>
                      <a:r>
                        <a:rPr lang="it-IT" sz="1400" b="0" i="0" kern="1200" dirty="0">
                          <a:solidFill>
                            <a:schemeClr val="dk1"/>
                          </a:solidFill>
                          <a:effectLst/>
                          <a:latin typeface="+mn-lt"/>
                          <a:ea typeface="+mn-ea"/>
                          <a:cs typeface="+mn-cs"/>
                        </a:rPr>
                        <a:t>0.8258696266553099</a:t>
                      </a:r>
                      <a:endParaRPr lang="it-IT" sz="1400" dirty="0"/>
                    </a:p>
                  </a:txBody>
                  <a:tcPr/>
                </a:tc>
                <a:tc>
                  <a:txBody>
                    <a:bodyPr/>
                    <a:lstStyle/>
                    <a:p>
                      <a:r>
                        <a:rPr lang="it-IT" sz="1400" dirty="0"/>
                        <a:t>≈+32, 7%</a:t>
                      </a:r>
                    </a:p>
                  </a:txBody>
                  <a:tcPr/>
                </a:tc>
                <a:extLst>
                  <a:ext uri="{0D108BD9-81ED-4DB2-BD59-A6C34878D82A}">
                    <a16:rowId xmlns:a16="http://schemas.microsoft.com/office/drawing/2014/main" val="2344320881"/>
                  </a:ext>
                </a:extLst>
              </a:tr>
              <a:tr h="895187">
                <a:tc>
                  <a:txBody>
                    <a:bodyPr/>
                    <a:lstStyle/>
                    <a:p>
                      <a:r>
                        <a:rPr lang="it-IT" sz="1400" dirty="0"/>
                        <a:t>GRJ-GARCH + LSTM</a:t>
                      </a:r>
                    </a:p>
                  </a:txBody>
                  <a:tcPr/>
                </a:tc>
                <a:tc>
                  <a:txBody>
                    <a:bodyPr/>
                    <a:lstStyle/>
                    <a:p>
                      <a:r>
                        <a:rPr lang="it-IT" sz="1400" b="0" i="0" kern="1200" dirty="0">
                          <a:solidFill>
                            <a:schemeClr val="dk1"/>
                          </a:solidFill>
                          <a:effectLst/>
                          <a:latin typeface="+mn-lt"/>
                          <a:ea typeface="+mn-ea"/>
                          <a:cs typeface="+mn-cs"/>
                        </a:rPr>
                        <a:t>0.8050234146532611</a:t>
                      </a:r>
                      <a:endParaRPr lang="it-IT" sz="1400" dirty="0"/>
                    </a:p>
                  </a:txBody>
                  <a:tcPr/>
                </a:tc>
                <a:tc>
                  <a:txBody>
                    <a:bodyPr/>
                    <a:lstStyle/>
                    <a:p>
                      <a:r>
                        <a:rPr lang="it-IT" sz="1400" dirty="0"/>
                        <a:t>≈-2.52%</a:t>
                      </a:r>
                    </a:p>
                  </a:txBody>
                  <a:tcPr/>
                </a:tc>
                <a:extLst>
                  <a:ext uri="{0D108BD9-81ED-4DB2-BD59-A6C34878D82A}">
                    <a16:rowId xmlns:a16="http://schemas.microsoft.com/office/drawing/2014/main" val="1499840766"/>
                  </a:ext>
                </a:extLst>
              </a:tr>
            </a:tbl>
          </a:graphicData>
        </a:graphic>
      </p:graphicFrame>
      <p:sp>
        <p:nvSpPr>
          <p:cNvPr id="6" name="CasellaDiTesto 5">
            <a:extLst>
              <a:ext uri="{FF2B5EF4-FFF2-40B4-BE49-F238E27FC236}">
                <a16:creationId xmlns:a16="http://schemas.microsoft.com/office/drawing/2014/main" id="{E52D6897-7A57-4F4E-9BA2-E46047529E98}"/>
              </a:ext>
            </a:extLst>
          </p:cNvPr>
          <p:cNvSpPr txBox="1"/>
          <p:nvPr/>
        </p:nvSpPr>
        <p:spPr>
          <a:xfrm>
            <a:off x="5894536"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0.6675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0.2512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419ms/step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0.1150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0.1127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0.1039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0.0856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0.0935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0.0836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0.0758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0.0681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0.0648</a:t>
            </a:r>
            <a:endParaRPr lang="it-IT" sz="1050" dirty="0"/>
          </a:p>
        </p:txBody>
      </p:sp>
      <p:sp>
        <p:nvSpPr>
          <p:cNvPr id="7" name="Ovale 6">
            <a:extLst>
              <a:ext uri="{FF2B5EF4-FFF2-40B4-BE49-F238E27FC236}">
                <a16:creationId xmlns:a16="http://schemas.microsoft.com/office/drawing/2014/main" id="{D9D214FC-A3B2-45A7-BA9D-0B3687AF0290}"/>
              </a:ext>
            </a:extLst>
          </p:cNvPr>
          <p:cNvSpPr/>
          <p:nvPr/>
        </p:nvSpPr>
        <p:spPr>
          <a:xfrm>
            <a:off x="421910" y="3450245"/>
            <a:ext cx="1260140" cy="72008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a gomito 8">
            <a:extLst>
              <a:ext uri="{FF2B5EF4-FFF2-40B4-BE49-F238E27FC236}">
                <a16:creationId xmlns:a16="http://schemas.microsoft.com/office/drawing/2014/main" id="{6F41CC47-A13A-4535-AC46-BCB4ADA7CB51}"/>
              </a:ext>
            </a:extLst>
          </p:cNvPr>
          <p:cNvCxnSpPr>
            <a:cxnSpLocks/>
            <a:stCxn id="7" idx="4"/>
          </p:cNvCxnSpPr>
          <p:nvPr/>
        </p:nvCxnSpPr>
        <p:spPr>
          <a:xfrm rot="16200000" flipH="1">
            <a:off x="2674504" y="2547801"/>
            <a:ext cx="1512168" cy="47572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Doppia parentesi quadra 10">
            <a:extLst>
              <a:ext uri="{FF2B5EF4-FFF2-40B4-BE49-F238E27FC236}">
                <a16:creationId xmlns:a16="http://schemas.microsoft.com/office/drawing/2014/main" id="{3C8E8E36-0995-425C-A17A-0A927C999683}"/>
              </a:ext>
            </a:extLst>
          </p:cNvPr>
          <p:cNvSpPr/>
          <p:nvPr/>
        </p:nvSpPr>
        <p:spPr>
          <a:xfrm>
            <a:off x="5786524" y="188640"/>
            <a:ext cx="6204012" cy="6555641"/>
          </a:xfrm>
          <a:prstGeom prst="bracketPair">
            <a:avLst>
              <a:gd name="adj" fmla="val 2952"/>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5" name="Elemento grafico 14" descr="Home contorno">
            <a:hlinkClick r:id="rId2" action="ppaction://hlinksldjump"/>
            <a:extLst>
              <a:ext uri="{FF2B5EF4-FFF2-40B4-BE49-F238E27FC236}">
                <a16:creationId xmlns:a16="http://schemas.microsoft.com/office/drawing/2014/main" id="{7ED3FB1B-4FF1-4660-8B5B-339D85650E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738" y="6381328"/>
            <a:ext cx="410344" cy="410344"/>
          </a:xfrm>
          <a:prstGeom prst="rect">
            <a:avLst/>
          </a:prstGeom>
        </p:spPr>
      </p:pic>
    </p:spTree>
    <p:extLst>
      <p:ext uri="{BB962C8B-B14F-4D97-AF65-F5344CB8AC3E}">
        <p14:creationId xmlns:p14="http://schemas.microsoft.com/office/powerpoint/2010/main" val="1851516561"/>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573CA-4893-46C6-9F47-63A3012ECD4A}"/>
              </a:ext>
            </a:extLst>
          </p:cNvPr>
          <p:cNvSpPr>
            <a:spLocks noGrp="1"/>
          </p:cNvSpPr>
          <p:nvPr>
            <p:ph type="title"/>
          </p:nvPr>
        </p:nvSpPr>
        <p:spPr>
          <a:xfrm>
            <a:off x="1524000" y="546679"/>
            <a:ext cx="9144000" cy="379512"/>
          </a:xfrm>
        </p:spPr>
        <p:txBody>
          <a:bodyPr>
            <a:noAutofit/>
          </a:bodyPr>
          <a:lstStyle/>
          <a:p>
            <a:pPr algn="ctr"/>
            <a:r>
              <a:rPr lang="it-IT" dirty="0"/>
              <a:t>Conclusion</a:t>
            </a:r>
          </a:p>
        </p:txBody>
      </p:sp>
      <p:graphicFrame>
        <p:nvGraphicFramePr>
          <p:cNvPr id="4" name="Tabella 4">
            <a:extLst>
              <a:ext uri="{FF2B5EF4-FFF2-40B4-BE49-F238E27FC236}">
                <a16:creationId xmlns:a16="http://schemas.microsoft.com/office/drawing/2014/main" id="{9AA705FF-9051-451C-AD9D-E26FE1A5958F}"/>
              </a:ext>
            </a:extLst>
          </p:cNvPr>
          <p:cNvGraphicFramePr>
            <a:graphicFrameLocks noGrp="1"/>
          </p:cNvGraphicFramePr>
          <p:nvPr>
            <p:ph idx="1"/>
            <p:extLst>
              <p:ext uri="{D42A27DB-BD31-4B8C-83A1-F6EECF244321}">
                <p14:modId xmlns:p14="http://schemas.microsoft.com/office/powerpoint/2010/main" val="569361348"/>
              </p:ext>
            </p:extLst>
          </p:nvPr>
        </p:nvGraphicFramePr>
        <p:xfrm>
          <a:off x="1282365" y="1638261"/>
          <a:ext cx="5220580" cy="4527752"/>
        </p:xfrm>
        <a:graphic>
          <a:graphicData uri="http://schemas.openxmlformats.org/drawingml/2006/table">
            <a:tbl>
              <a:tblPr firstRow="1" bandRow="1">
                <a:tableStyleId>{5C22544A-7EE6-4342-B048-85BDC9FD1C3A}</a:tableStyleId>
              </a:tblPr>
              <a:tblGrid>
                <a:gridCol w="3348372">
                  <a:extLst>
                    <a:ext uri="{9D8B030D-6E8A-4147-A177-3AD203B41FA5}">
                      <a16:colId xmlns:a16="http://schemas.microsoft.com/office/drawing/2014/main" val="4002539451"/>
                    </a:ext>
                  </a:extLst>
                </a:gridCol>
                <a:gridCol w="1872208">
                  <a:extLst>
                    <a:ext uri="{9D8B030D-6E8A-4147-A177-3AD203B41FA5}">
                      <a16:colId xmlns:a16="http://schemas.microsoft.com/office/drawing/2014/main" val="734285122"/>
                    </a:ext>
                  </a:extLst>
                </a:gridCol>
              </a:tblGrid>
              <a:tr h="412952">
                <a:tc>
                  <a:txBody>
                    <a:bodyPr/>
                    <a:lstStyle/>
                    <a:p>
                      <a:r>
                        <a:rPr lang="it-IT" dirty="0" err="1"/>
                        <a:t>Objectives</a:t>
                      </a:r>
                      <a:endParaRPr lang="it-IT"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dirty="0" err="1"/>
                        <a:t>Achieved</a:t>
                      </a:r>
                      <a:r>
                        <a:rPr lang="it-IT" dirty="0"/>
                        <a:t> or </a:t>
                      </a:r>
                      <a:r>
                        <a:rPr lang="it-IT" dirty="0" err="1"/>
                        <a:t>not</a:t>
                      </a:r>
                      <a:r>
                        <a:rPr lang="it-IT"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088732689"/>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Observe if Bitcoin, Ethereum and Ripple time series are satisfiable for the use of a hybrid model </a:t>
                      </a:r>
                    </a:p>
                    <a:p>
                      <a:endParaRPr lang="it-IT" dirty="0"/>
                    </a:p>
                  </a:txBody>
                  <a:tcPr>
                    <a:lnT w="38100" cmpd="sng">
                      <a:noFill/>
                    </a:lnT>
                  </a:tcPr>
                </a:tc>
                <a:tc>
                  <a:txBody>
                    <a:bodyPr/>
                    <a:lstStyle/>
                    <a:p>
                      <a:endParaRPr lang="it-IT" dirty="0"/>
                    </a:p>
                  </a:txBody>
                  <a:tcPr>
                    <a:lnT w="38100" cmpd="sng">
                      <a:noFill/>
                    </a:lnT>
                  </a:tcPr>
                </a:tc>
                <a:extLst>
                  <a:ext uri="{0D108BD9-81ED-4DB2-BD59-A6C34878D82A}">
                    <a16:rowId xmlns:a16="http://schemas.microsoft.com/office/drawing/2014/main" val="294060792"/>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Implementing a rolling window approach to predict volatility by using  3 models: GARCH, LSTM and GARCH+LSTM</a:t>
                      </a:r>
                    </a:p>
                    <a:p>
                      <a:endParaRPr lang="it-IT" dirty="0"/>
                    </a:p>
                  </a:txBody>
                  <a:tcPr/>
                </a:tc>
                <a:tc>
                  <a:txBody>
                    <a:bodyPr/>
                    <a:lstStyle/>
                    <a:p>
                      <a:endParaRPr lang="it-IT" dirty="0"/>
                    </a:p>
                  </a:txBody>
                  <a:tcPr/>
                </a:tc>
                <a:extLst>
                  <a:ext uri="{0D108BD9-81ED-4DB2-BD59-A6C34878D82A}">
                    <a16:rowId xmlns:a16="http://schemas.microsoft.com/office/drawing/2014/main" val="1652640756"/>
                  </a:ext>
                </a:extLst>
              </a:tr>
              <a:tr h="11362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Comparison of the 3 models results by highlighting their importance</a:t>
                      </a:r>
                    </a:p>
                    <a:p>
                      <a:endParaRPr lang="it-IT" dirty="0"/>
                    </a:p>
                  </a:txBody>
                  <a:tcPr/>
                </a:tc>
                <a:tc>
                  <a:txBody>
                    <a:bodyPr/>
                    <a:lstStyle/>
                    <a:p>
                      <a:endParaRPr lang="it-IT" dirty="0"/>
                    </a:p>
                  </a:txBody>
                  <a:tcPr/>
                </a:tc>
                <a:extLst>
                  <a:ext uri="{0D108BD9-81ED-4DB2-BD59-A6C34878D82A}">
                    <a16:rowId xmlns:a16="http://schemas.microsoft.com/office/drawing/2014/main" val="1294721070"/>
                  </a:ext>
                </a:extLst>
              </a:tr>
            </a:tbl>
          </a:graphicData>
        </a:graphic>
      </p:graphicFrame>
      <p:pic>
        <p:nvPicPr>
          <p:cNvPr id="9" name="Immagine 8">
            <a:extLst>
              <a:ext uri="{FF2B5EF4-FFF2-40B4-BE49-F238E27FC236}">
                <a16:creationId xmlns:a16="http://schemas.microsoft.com/office/drawing/2014/main" id="{C6663CC3-C12E-4B62-B45F-370D78EF76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2462070"/>
            <a:ext cx="288032" cy="331547"/>
          </a:xfrm>
          <a:prstGeom prst="rect">
            <a:avLst/>
          </a:prstGeom>
        </p:spPr>
      </p:pic>
      <p:pic>
        <p:nvPicPr>
          <p:cNvPr id="10" name="Immagine 9">
            <a:extLst>
              <a:ext uri="{FF2B5EF4-FFF2-40B4-BE49-F238E27FC236}">
                <a16:creationId xmlns:a16="http://schemas.microsoft.com/office/drawing/2014/main" id="{65DFAAA2-7D23-4798-B690-54224FBD9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3838245"/>
            <a:ext cx="288031" cy="331547"/>
          </a:xfrm>
          <a:prstGeom prst="rect">
            <a:avLst/>
          </a:prstGeom>
        </p:spPr>
      </p:pic>
      <p:pic>
        <p:nvPicPr>
          <p:cNvPr id="11" name="Immagine 10">
            <a:extLst>
              <a:ext uri="{FF2B5EF4-FFF2-40B4-BE49-F238E27FC236}">
                <a16:creationId xmlns:a16="http://schemas.microsoft.com/office/drawing/2014/main" id="{5C99D5D6-C739-4289-9BF2-2A4DE7CA9E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5278334"/>
            <a:ext cx="288032" cy="331547"/>
          </a:xfrm>
          <a:prstGeom prst="rect">
            <a:avLst/>
          </a:prstGeom>
        </p:spPr>
      </p:pic>
      <p:pic>
        <p:nvPicPr>
          <p:cNvPr id="8" name="Elemento grafico 7" descr="Home contorno">
            <a:hlinkClick r:id="rId4" action="ppaction://hlinksldjump"/>
            <a:extLst>
              <a:ext uri="{FF2B5EF4-FFF2-40B4-BE49-F238E27FC236}">
                <a16:creationId xmlns:a16="http://schemas.microsoft.com/office/drawing/2014/main" id="{5EB901E0-5E4E-4052-BD02-FE7BB0DD5E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6600" y="6142856"/>
            <a:ext cx="410344" cy="410344"/>
          </a:xfrm>
          <a:prstGeom prst="rect">
            <a:avLst/>
          </a:prstGeom>
        </p:spPr>
      </p:pic>
      <p:sp>
        <p:nvSpPr>
          <p:cNvPr id="13" name="CasellaDiTesto 12">
            <a:extLst>
              <a:ext uri="{FF2B5EF4-FFF2-40B4-BE49-F238E27FC236}">
                <a16:creationId xmlns:a16="http://schemas.microsoft.com/office/drawing/2014/main" id="{C9EFB5BF-FE1C-4B3D-9AA5-9D89884BEDD2}"/>
              </a:ext>
            </a:extLst>
          </p:cNvPr>
          <p:cNvSpPr txBox="1"/>
          <p:nvPr/>
        </p:nvSpPr>
        <p:spPr>
          <a:xfrm>
            <a:off x="7320136" y="1703767"/>
            <a:ext cx="4056998" cy="2893100"/>
          </a:xfrm>
          <a:prstGeom prst="rect">
            <a:avLst/>
          </a:prstGeom>
          <a:noFill/>
        </p:spPr>
        <p:txBody>
          <a:bodyPr wrap="square">
            <a:spAutoFit/>
          </a:bodyPr>
          <a:lstStyle/>
          <a:p>
            <a:r>
              <a:rPr lang="en-US" sz="1400" dirty="0"/>
              <a:t>The joining of the GARCH model and the LSTM model enhances the capability of non-stationarity features capturing and meanwhile increases the ability in modelling the nonlinearity in data.</a:t>
            </a:r>
          </a:p>
          <a:p>
            <a:endParaRPr lang="en-US" sz="1400" dirty="0"/>
          </a:p>
          <a:p>
            <a:r>
              <a:rPr lang="en-US" sz="1400" dirty="0"/>
              <a:t>This study reveals that the combination of parametric models like GARCH with deep neural network may produce better results in cryptocurrency price forecasting especially in the case of highly volatile data or when short data sequences are available. This research can be used also in other applications where high volatility and scarcity of data are the main characteristics</a:t>
            </a:r>
            <a:endParaRPr lang="it-IT" sz="1400" dirty="0"/>
          </a:p>
        </p:txBody>
      </p:sp>
    </p:spTree>
    <p:extLst>
      <p:ext uri="{BB962C8B-B14F-4D97-AF65-F5344CB8AC3E}">
        <p14:creationId xmlns:p14="http://schemas.microsoft.com/office/powerpoint/2010/main" val="2898635266"/>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6006F-176A-4A23-8ED6-8120E86D8292}"/>
              </a:ext>
            </a:extLst>
          </p:cNvPr>
          <p:cNvSpPr>
            <a:spLocks noGrp="1"/>
          </p:cNvSpPr>
          <p:nvPr>
            <p:ph type="title"/>
          </p:nvPr>
        </p:nvSpPr>
        <p:spPr/>
        <p:txBody>
          <a:bodyPr/>
          <a:lstStyle/>
          <a:p>
            <a:r>
              <a:rPr lang="it-IT" dirty="0"/>
              <a:t>*</a:t>
            </a:r>
            <a:r>
              <a:rPr lang="it-IT" dirty="0" err="1"/>
              <a:t>Limitation</a:t>
            </a:r>
            <a:endParaRPr lang="it-IT" dirty="0"/>
          </a:p>
        </p:txBody>
      </p:sp>
      <p:sp>
        <p:nvSpPr>
          <p:cNvPr id="3" name="Segnaposto contenuto 2">
            <a:extLst>
              <a:ext uri="{FF2B5EF4-FFF2-40B4-BE49-F238E27FC236}">
                <a16:creationId xmlns:a16="http://schemas.microsoft.com/office/drawing/2014/main" id="{C4D6ECCF-8917-4F00-A975-CC0078935739}"/>
              </a:ext>
            </a:extLst>
          </p:cNvPr>
          <p:cNvSpPr>
            <a:spLocks noGrp="1"/>
          </p:cNvSpPr>
          <p:nvPr>
            <p:ph idx="1"/>
          </p:nvPr>
        </p:nvSpPr>
        <p:spPr/>
        <p:txBody>
          <a:bodyPr/>
          <a:lstStyle/>
          <a:p>
            <a:pPr marL="0" indent="0">
              <a:buNone/>
            </a:pPr>
            <a:r>
              <a:rPr lang="en-US" sz="2000" dirty="0"/>
              <a:t>*The limitation of this research is, it only consists of the historical data, but it ignores external factors affecting the pricing and volatility such as news outbreak, change in governance, imposition of new rules, etc. This research can be revisited once there is adequate amount of data available for the training of heavy models like LSTM. It may really be interesting to see the results of sentiment analysis on such new and volatile asset class. For the time being, this research can be used as a base for developing new hybrid models and testing their volatility. </a:t>
            </a:r>
            <a:endParaRPr lang="it-IT" sz="2000" dirty="0"/>
          </a:p>
          <a:p>
            <a:pPr marL="0" indent="0">
              <a:buNone/>
            </a:pPr>
            <a:endParaRPr lang="it-IT" dirty="0"/>
          </a:p>
        </p:txBody>
      </p:sp>
    </p:spTree>
    <p:extLst>
      <p:ext uri="{BB962C8B-B14F-4D97-AF65-F5344CB8AC3E}">
        <p14:creationId xmlns:p14="http://schemas.microsoft.com/office/powerpoint/2010/main" val="3997899316"/>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A082C-BE33-4A9F-B907-379601835840}"/>
              </a:ext>
            </a:extLst>
          </p:cNvPr>
          <p:cNvSpPr>
            <a:spLocks noGrp="1"/>
          </p:cNvSpPr>
          <p:nvPr>
            <p:ph type="title"/>
          </p:nvPr>
        </p:nvSpPr>
        <p:spPr>
          <a:xfrm>
            <a:off x="1524000" y="457200"/>
            <a:ext cx="9144000" cy="595536"/>
          </a:xfrm>
        </p:spPr>
        <p:txBody>
          <a:bodyPr/>
          <a:lstStyle/>
          <a:p>
            <a:r>
              <a:rPr lang="en-US" dirty="0"/>
              <a:t>Objectives and Question</a:t>
            </a:r>
          </a:p>
        </p:txBody>
      </p:sp>
      <p:sp>
        <p:nvSpPr>
          <p:cNvPr id="10" name="Content Placeholder 2">
            <a:extLst>
              <a:ext uri="{FF2B5EF4-FFF2-40B4-BE49-F238E27FC236}">
                <a16:creationId xmlns:a16="http://schemas.microsoft.com/office/drawing/2014/main" id="{2B5A1998-A7DF-4220-8C1E-532A3391B61E}"/>
              </a:ext>
            </a:extLst>
          </p:cNvPr>
          <p:cNvSpPr>
            <a:spLocks noGrp="1"/>
          </p:cNvSpPr>
          <p:nvPr>
            <p:ph sz="half" idx="1"/>
          </p:nvPr>
        </p:nvSpPr>
        <p:spPr>
          <a:xfrm>
            <a:off x="6744072" y="1635056"/>
            <a:ext cx="4343400" cy="4270375"/>
          </a:xfrm>
          <a:ln>
            <a:noFill/>
          </a:ln>
        </p:spPr>
        <p:txBody>
          <a:bodyPr/>
          <a:lstStyle/>
          <a:p>
            <a:pPr marL="0" indent="0">
              <a:buNone/>
            </a:pPr>
            <a:r>
              <a:rPr lang="en-IN" dirty="0">
                <a:solidFill>
                  <a:srgbClr val="92D050"/>
                </a:solidFill>
              </a:rPr>
              <a:t>Research Question</a:t>
            </a:r>
          </a:p>
          <a:p>
            <a:r>
              <a:rPr lang="en-IN" dirty="0">
                <a:solidFill>
                  <a:schemeClr val="tx1"/>
                </a:solidFill>
              </a:rPr>
              <a:t>Can a hybrid  LSTM-GARCH model provide a substantial improvement in predicting the price volatility of </a:t>
            </a:r>
            <a:r>
              <a:rPr lang="en-US" dirty="0">
                <a:solidFill>
                  <a:schemeClr val="tx1"/>
                </a:solidFill>
              </a:rPr>
              <a:t>Bitcoin, Ethereum and Ripple cryptocurrencies</a:t>
            </a:r>
            <a:r>
              <a:rPr lang="en-IN" dirty="0">
                <a:solidFill>
                  <a:schemeClr val="tx1"/>
                </a:solidFill>
              </a:rPr>
              <a:t>? </a:t>
            </a:r>
            <a:endParaRPr lang="en-US" dirty="0"/>
          </a:p>
        </p:txBody>
      </p:sp>
      <p:sp>
        <p:nvSpPr>
          <p:cNvPr id="12" name="Content Placeholder 3">
            <a:extLst>
              <a:ext uri="{FF2B5EF4-FFF2-40B4-BE49-F238E27FC236}">
                <a16:creationId xmlns:a16="http://schemas.microsoft.com/office/drawing/2014/main" id="{2DBF7B72-4121-4238-A708-B13818F10FB0}"/>
              </a:ext>
            </a:extLst>
          </p:cNvPr>
          <p:cNvSpPr>
            <a:spLocks noGrp="1"/>
          </p:cNvSpPr>
          <p:nvPr>
            <p:ph sz="half" idx="2"/>
          </p:nvPr>
        </p:nvSpPr>
        <p:spPr>
          <a:xfrm>
            <a:off x="1524001" y="1628800"/>
            <a:ext cx="4343400" cy="4270375"/>
          </a:xfrm>
        </p:spPr>
        <p:txBody>
          <a:bodyPr/>
          <a:lstStyle/>
          <a:p>
            <a:pPr marL="0" indent="0">
              <a:buNone/>
            </a:pPr>
            <a:r>
              <a:rPr lang="en-US" dirty="0">
                <a:solidFill>
                  <a:srgbClr val="92D050"/>
                </a:solidFill>
              </a:rPr>
              <a:t>Objectives</a:t>
            </a:r>
          </a:p>
          <a:p>
            <a:r>
              <a:rPr lang="en-US" dirty="0">
                <a:solidFill>
                  <a:schemeClr val="tx1"/>
                </a:solidFill>
              </a:rPr>
              <a:t>Observe if Bitcoin, Ethereum and Ripple time series are satisfiable for the use of a hybrid model          (RSME ≤ 0.8 is acceptable)</a:t>
            </a:r>
          </a:p>
          <a:p>
            <a:r>
              <a:rPr lang="en-US" dirty="0">
                <a:solidFill>
                  <a:schemeClr val="tx1"/>
                </a:solidFill>
              </a:rPr>
              <a:t>Implementing a rolling window approach to predict volatility by using the 3 models </a:t>
            </a:r>
          </a:p>
          <a:p>
            <a:r>
              <a:rPr lang="en-US" dirty="0">
                <a:solidFill>
                  <a:schemeClr val="tx1"/>
                </a:solidFill>
              </a:rPr>
              <a:t>Comparing the results of the 3 models and highlighting their significances</a:t>
            </a:r>
          </a:p>
        </p:txBody>
      </p:sp>
      <p:pic>
        <p:nvPicPr>
          <p:cNvPr id="5" name="Elemento grafico 4" descr="Home contorno">
            <a:hlinkClick r:id="rId2" action="ppaction://hlinksldjump"/>
            <a:extLst>
              <a:ext uri="{FF2B5EF4-FFF2-40B4-BE49-F238E27FC236}">
                <a16:creationId xmlns:a16="http://schemas.microsoft.com/office/drawing/2014/main" id="{6BBB3328-5A28-4606-8627-AE3A840D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1893669913"/>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0BA233-0EF7-4D10-AC81-1FF815C3EB07}"/>
              </a:ext>
            </a:extLst>
          </p:cNvPr>
          <p:cNvSpPr txBox="1"/>
          <p:nvPr/>
        </p:nvSpPr>
        <p:spPr bwMode="white">
          <a:xfrm>
            <a:off x="1066800" y="3165763"/>
            <a:ext cx="10058400" cy="1711037"/>
          </a:xfrm>
          <a:prstGeom prst="rect">
            <a:avLst/>
          </a:prstGeom>
        </p:spPr>
        <p:txBody>
          <a:bodyPr vert="horz" lIns="91440" tIns="45720" rIns="91440" bIns="45720" rtlCol="0" anchor="b">
            <a:normAutofit/>
          </a:bodyPr>
          <a:lstStyle/>
          <a:p>
            <a:pPr algn="ctr">
              <a:lnSpc>
                <a:spcPct val="80000"/>
              </a:lnSpc>
              <a:spcBef>
                <a:spcPct val="0"/>
              </a:spcBef>
              <a:spcAft>
                <a:spcPts val="600"/>
              </a:spcAft>
            </a:pPr>
            <a:r>
              <a:rPr lang="it-IT" sz="5400" kern="1200" dirty="0">
                <a:latin typeface="+mj-lt"/>
                <a:ea typeface="+mj-ea"/>
                <a:cs typeface="+mj-cs"/>
              </a:rPr>
              <a:t>Thank you!</a:t>
            </a:r>
          </a:p>
        </p:txBody>
      </p:sp>
    </p:spTree>
    <p:extLst>
      <p:ext uri="{BB962C8B-B14F-4D97-AF65-F5344CB8AC3E}">
        <p14:creationId xmlns:p14="http://schemas.microsoft.com/office/powerpoint/2010/main" val="3661180859"/>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DB8DFB-0F43-472A-AFEB-B7F7B9534EDE}"/>
              </a:ext>
            </a:extLst>
          </p:cNvPr>
          <p:cNvSpPr>
            <a:spLocks noGrp="1"/>
          </p:cNvSpPr>
          <p:nvPr>
            <p:ph type="title"/>
          </p:nvPr>
        </p:nvSpPr>
        <p:spPr/>
        <p:txBody>
          <a:bodyPr/>
          <a:lstStyle/>
          <a:p>
            <a:r>
              <a:rPr lang="it-IT" dirty="0" err="1"/>
              <a:t>References</a:t>
            </a:r>
            <a:endParaRPr lang="it-IT" dirty="0"/>
          </a:p>
        </p:txBody>
      </p:sp>
      <p:sp>
        <p:nvSpPr>
          <p:cNvPr id="3" name="Segnaposto contenuto 2">
            <a:extLst>
              <a:ext uri="{FF2B5EF4-FFF2-40B4-BE49-F238E27FC236}">
                <a16:creationId xmlns:a16="http://schemas.microsoft.com/office/drawing/2014/main" id="{65CE441E-C4A8-43EE-A527-4133EF4D9B9E}"/>
              </a:ext>
            </a:extLst>
          </p:cNvPr>
          <p:cNvSpPr>
            <a:spLocks noGrp="1"/>
          </p:cNvSpPr>
          <p:nvPr>
            <p:ph idx="1"/>
          </p:nvPr>
        </p:nvSpPr>
        <p:spPr/>
        <p:txBody>
          <a:bodyPr>
            <a:normAutofit/>
          </a:bodyPr>
          <a:lstStyle/>
          <a:p>
            <a:endParaRPr lang="it-IT" sz="1400" dirty="0"/>
          </a:p>
          <a:p>
            <a:r>
              <a:rPr lang="it-IT" sz="1400" dirty="0">
                <a:solidFill>
                  <a:schemeClr val="tx1"/>
                </a:solidFill>
              </a:rPr>
              <a:t>Datasets Source L</a:t>
            </a:r>
            <a:r>
              <a:rPr lang="it-IT" sz="1400" dirty="0">
                <a:solidFill>
                  <a:schemeClr val="tx1"/>
                </a:solidFill>
                <a:hlinkClick r:id="rId2">
                  <a:extLst>
                    <a:ext uri="{A12FA001-AC4F-418D-AE19-62706E023703}">
                      <ahyp:hlinkClr xmlns:ahyp="http://schemas.microsoft.com/office/drawing/2018/hyperlinkcolor" val="tx"/>
                    </a:ext>
                  </a:extLst>
                </a:hlinkClick>
              </a:rPr>
              <a:t>ink</a:t>
            </a:r>
            <a:endParaRPr lang="it-IT" sz="1400" dirty="0">
              <a:solidFill>
                <a:schemeClr val="tx1"/>
              </a:solidFill>
            </a:endParaRPr>
          </a:p>
          <a:p>
            <a:r>
              <a:rPr lang="it-IT" sz="1400" dirty="0">
                <a:solidFill>
                  <a:schemeClr val="tx1"/>
                </a:solidFill>
              </a:rPr>
              <a:t>Bitcoin, </a:t>
            </a:r>
            <a:r>
              <a:rPr lang="it-IT" sz="1400" dirty="0" err="1">
                <a:solidFill>
                  <a:schemeClr val="tx1"/>
                </a:solidFill>
              </a:rPr>
              <a:t>Ethereum</a:t>
            </a:r>
            <a:r>
              <a:rPr lang="it-IT" sz="1400" dirty="0">
                <a:solidFill>
                  <a:schemeClr val="tx1"/>
                </a:solidFill>
              </a:rPr>
              <a:t> and </a:t>
            </a:r>
            <a:r>
              <a:rPr lang="it-IT" sz="1400" dirty="0" err="1">
                <a:solidFill>
                  <a:schemeClr val="tx1"/>
                </a:solidFill>
              </a:rPr>
              <a:t>Ripple</a:t>
            </a:r>
            <a:r>
              <a:rPr lang="it-IT" sz="1400" dirty="0">
                <a:solidFill>
                  <a:schemeClr val="tx1"/>
                </a:solidFill>
              </a:rPr>
              <a:t>: the </a:t>
            </a:r>
            <a:r>
              <a:rPr lang="it-IT" sz="1400" dirty="0" err="1">
                <a:solidFill>
                  <a:schemeClr val="tx1"/>
                </a:solidFill>
              </a:rPr>
              <a:t>differences</a:t>
            </a:r>
            <a:r>
              <a:rPr lang="it-IT" sz="1400" dirty="0">
                <a:solidFill>
                  <a:schemeClr val="tx1"/>
                </a:solidFill>
              </a:rPr>
              <a:t> </a:t>
            </a:r>
            <a:r>
              <a:rPr lang="it-IT" sz="1400" dirty="0">
                <a:solidFill>
                  <a:schemeClr val="tx1"/>
                </a:solidFill>
                <a:hlinkClick r:id="rId3"/>
              </a:rPr>
              <a:t>Link</a:t>
            </a:r>
            <a:endParaRPr lang="it-IT" sz="1400" dirty="0">
              <a:solidFill>
                <a:schemeClr val="tx1"/>
              </a:solidFill>
            </a:endParaRPr>
          </a:p>
          <a:p>
            <a:r>
              <a:rPr lang="it-IT" sz="1400" dirty="0">
                <a:solidFill>
                  <a:schemeClr val="tx1"/>
                </a:solidFill>
              </a:rPr>
              <a:t>How to </a:t>
            </a:r>
            <a:r>
              <a:rPr lang="it-IT" sz="1400" dirty="0" err="1">
                <a:solidFill>
                  <a:schemeClr val="tx1"/>
                </a:solidFill>
              </a:rPr>
              <a:t>read</a:t>
            </a:r>
            <a:r>
              <a:rPr lang="it-IT" sz="1400" dirty="0">
                <a:solidFill>
                  <a:schemeClr val="tx1"/>
                </a:solidFill>
              </a:rPr>
              <a:t> </a:t>
            </a:r>
            <a:r>
              <a:rPr lang="it-IT" sz="1400" dirty="0" err="1">
                <a:solidFill>
                  <a:schemeClr val="tx1"/>
                </a:solidFill>
              </a:rPr>
              <a:t>candlesticks</a:t>
            </a:r>
            <a:r>
              <a:rPr lang="it-IT" sz="1400" dirty="0">
                <a:solidFill>
                  <a:schemeClr val="tx1"/>
                </a:solidFill>
              </a:rPr>
              <a:t>?   </a:t>
            </a:r>
            <a:r>
              <a:rPr lang="it-IT" sz="1400" dirty="0">
                <a:solidFill>
                  <a:schemeClr val="tx1"/>
                </a:solidFill>
                <a:hlinkClick r:id="rId4">
                  <a:extLst>
                    <a:ext uri="{A12FA001-AC4F-418D-AE19-62706E023703}">
                      <ahyp:hlinkClr xmlns:ahyp="http://schemas.microsoft.com/office/drawing/2018/hyperlinkcolor" val="tx"/>
                    </a:ext>
                  </a:extLst>
                </a:hlinkClick>
              </a:rPr>
              <a:t>Link</a:t>
            </a:r>
            <a:endParaRPr lang="it-IT" sz="1400" dirty="0">
              <a:solidFill>
                <a:schemeClr val="tx1"/>
              </a:solidFill>
            </a:endParaRPr>
          </a:p>
          <a:p>
            <a:r>
              <a:rPr lang="en-US" sz="1400" i="0" dirty="0">
                <a:solidFill>
                  <a:schemeClr val="tx1"/>
                </a:solidFill>
                <a:effectLst/>
              </a:rPr>
              <a:t>MAE, MSE, RMSE, Coefficient of Determination, Adjusted R Squared — Which Metric is Better? </a:t>
            </a:r>
            <a:r>
              <a:rPr lang="en-US" sz="1400" i="0" dirty="0">
                <a:solidFill>
                  <a:schemeClr val="tx1"/>
                </a:solidFill>
                <a:effectLst/>
                <a:hlinkClick r:id="rId5"/>
              </a:rPr>
              <a:t>Link</a:t>
            </a:r>
            <a:endParaRPr lang="en-US" sz="1400" i="0" dirty="0">
              <a:solidFill>
                <a:schemeClr val="tx1"/>
              </a:solidFill>
              <a:effectLst/>
            </a:endParaRPr>
          </a:p>
          <a:p>
            <a:r>
              <a:rPr lang="en-US" sz="1400" dirty="0">
                <a:solidFill>
                  <a:schemeClr val="tx1"/>
                </a:solidFill>
              </a:rPr>
              <a:t>From the book “</a:t>
            </a:r>
            <a:r>
              <a:rPr lang="en-US" sz="1400" i="1" dirty="0">
                <a:solidFill>
                  <a:schemeClr val="tx1"/>
                </a:solidFill>
              </a:rPr>
              <a:t>Blockchain  2021</a:t>
            </a:r>
            <a:r>
              <a:rPr lang="en-US" sz="1400" dirty="0">
                <a:solidFill>
                  <a:schemeClr val="tx1"/>
                </a:solidFill>
              </a:rPr>
              <a:t>”,  Nathan Real  </a:t>
            </a:r>
          </a:p>
          <a:p>
            <a:r>
              <a:rPr lang="en-US" sz="1400" i="0" dirty="0">
                <a:solidFill>
                  <a:schemeClr val="tx1"/>
                </a:solidFill>
                <a:effectLst/>
              </a:rPr>
              <a:t>GARCH Modelling of Cryptocurrencies, </a:t>
            </a:r>
            <a:r>
              <a:rPr lang="en-US" sz="1400" i="0" dirty="0">
                <a:solidFill>
                  <a:schemeClr val="tx1"/>
                </a:solidFill>
                <a:effectLst/>
                <a:hlinkClick r:id="rId6"/>
              </a:rPr>
              <a:t>Link</a:t>
            </a:r>
            <a:endParaRPr lang="en-US" sz="1400" i="0" dirty="0">
              <a:solidFill>
                <a:schemeClr val="tx1"/>
              </a:solidFill>
              <a:effectLst/>
            </a:endParaRPr>
          </a:p>
          <a:p>
            <a:r>
              <a:rPr lang="en-US" sz="1400" i="0" dirty="0">
                <a:solidFill>
                  <a:schemeClr val="tx1"/>
                </a:solidFill>
                <a:effectLst/>
              </a:rPr>
              <a:t>A hybrid Model integrating AAN and GARCH for BTC price prediction, 2021 </a:t>
            </a:r>
            <a:r>
              <a:rPr lang="en-US" sz="1400" i="0" dirty="0">
                <a:solidFill>
                  <a:schemeClr val="tx1"/>
                </a:solidFill>
                <a:effectLst/>
                <a:hlinkClick r:id="rId7"/>
              </a:rPr>
              <a:t>Link</a:t>
            </a:r>
            <a:endParaRPr lang="en-US" sz="1400" i="0" dirty="0">
              <a:solidFill>
                <a:schemeClr val="tx1"/>
              </a:solidFill>
              <a:effectLst/>
            </a:endParaRPr>
          </a:p>
          <a:p>
            <a:pPr marL="0" indent="0">
              <a:buNone/>
            </a:pPr>
            <a:r>
              <a:rPr lang="en-US" sz="1400" i="0" dirty="0">
                <a:solidFill>
                  <a:schemeClr val="tx1"/>
                </a:solidFill>
                <a:effectLst/>
              </a:rPr>
              <a:t> </a:t>
            </a:r>
          </a:p>
          <a:p>
            <a:endParaRPr lang="en-US" sz="1400" i="0" dirty="0">
              <a:solidFill>
                <a:schemeClr val="tx1"/>
              </a:solidFill>
              <a:effectLst/>
            </a:endParaRPr>
          </a:p>
          <a:p>
            <a:endParaRPr lang="it-IT" sz="1400" dirty="0">
              <a:solidFill>
                <a:schemeClr val="tx1"/>
              </a:solidFill>
            </a:endParaRPr>
          </a:p>
        </p:txBody>
      </p:sp>
    </p:spTree>
    <p:extLst>
      <p:ext uri="{BB962C8B-B14F-4D97-AF65-F5344CB8AC3E}">
        <p14:creationId xmlns:p14="http://schemas.microsoft.com/office/powerpoint/2010/main" val="40355915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lemento grafico 13" descr="Aggiorna con riempimento a tinta unita">
            <a:extLst>
              <a:ext uri="{FF2B5EF4-FFF2-40B4-BE49-F238E27FC236}">
                <a16:creationId xmlns:a16="http://schemas.microsoft.com/office/drawing/2014/main" id="{826A1071-762E-4F40-801F-E07B8B66131A}"/>
              </a:ext>
            </a:extLst>
          </p:cNvPr>
          <p:cNvPicPr>
            <a:picLocks noChangeAspect="1"/>
          </p:cNvPicPr>
          <p:nvPr/>
        </p:nvPicPr>
        <p:blipFill>
          <a:blip r:embed="rId2">
            <a:alphaModFix amt="29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51192" flipV="1">
            <a:off x="2900942" y="-550787"/>
            <a:ext cx="7398233" cy="7398233"/>
          </a:xfrm>
          <a:prstGeom prst="rect">
            <a:avLst/>
          </a:prstGeom>
          <a:effectLst>
            <a:softEdge rad="127000"/>
          </a:effectLst>
        </p:spPr>
      </p:pic>
      <p:sp>
        <p:nvSpPr>
          <p:cNvPr id="2" name="Titolo 1">
            <a:extLst>
              <a:ext uri="{FF2B5EF4-FFF2-40B4-BE49-F238E27FC236}">
                <a16:creationId xmlns:a16="http://schemas.microsoft.com/office/drawing/2014/main" id="{58E028DB-C037-4435-B75E-76843575D8D7}"/>
              </a:ext>
            </a:extLst>
          </p:cNvPr>
          <p:cNvSpPr>
            <a:spLocks noGrp="1"/>
          </p:cNvSpPr>
          <p:nvPr>
            <p:ph type="title"/>
          </p:nvPr>
        </p:nvSpPr>
        <p:spPr>
          <a:xfrm>
            <a:off x="1280646" y="223872"/>
            <a:ext cx="9144000" cy="547464"/>
          </a:xfrm>
        </p:spPr>
        <p:txBody>
          <a:bodyPr>
            <a:noAutofit/>
          </a:bodyPr>
          <a:lstStyle/>
          <a:p>
            <a:r>
              <a:rPr lang="it-IT" dirty="0"/>
              <a:t>Workflow</a:t>
            </a:r>
          </a:p>
        </p:txBody>
      </p:sp>
      <p:sp>
        <p:nvSpPr>
          <p:cNvPr id="5" name="Rettangolo con angoli arrotondati 4">
            <a:extLst>
              <a:ext uri="{FF2B5EF4-FFF2-40B4-BE49-F238E27FC236}">
                <a16:creationId xmlns:a16="http://schemas.microsoft.com/office/drawing/2014/main" id="{433E873D-539E-44A8-AB18-12F2D19B8A16}"/>
              </a:ext>
            </a:extLst>
          </p:cNvPr>
          <p:cNvSpPr/>
          <p:nvPr/>
        </p:nvSpPr>
        <p:spPr>
          <a:xfrm>
            <a:off x="1731507" y="2784867"/>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4" action="ppaction://hlinksldjump">
                  <a:extLst>
                    <a:ext uri="{A12FA001-AC4F-418D-AE19-62706E023703}">
                      <ahyp:hlinkClr xmlns:ahyp="http://schemas.microsoft.com/office/drawing/2018/hyperlinkcolor" val="tx"/>
                    </a:ext>
                  </a:extLst>
                </a:hlinkClick>
              </a:rPr>
              <a:t>Conclusion</a:t>
            </a:r>
            <a:endParaRPr lang="it-IT" b="1" dirty="0">
              <a:solidFill>
                <a:schemeClr val="tx1"/>
              </a:solidFill>
            </a:endParaRPr>
          </a:p>
        </p:txBody>
      </p:sp>
      <p:sp>
        <p:nvSpPr>
          <p:cNvPr id="10" name="Rettangolo con angoli arrotondati 9">
            <a:extLst>
              <a:ext uri="{FF2B5EF4-FFF2-40B4-BE49-F238E27FC236}">
                <a16:creationId xmlns:a16="http://schemas.microsoft.com/office/drawing/2014/main" id="{BEF170BC-357F-44DF-A4F7-C23C43828707}"/>
              </a:ext>
            </a:extLst>
          </p:cNvPr>
          <p:cNvSpPr/>
          <p:nvPr/>
        </p:nvSpPr>
        <p:spPr>
          <a:xfrm>
            <a:off x="8579768" y="436510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5" action="ppaction://hlinksldjump">
                  <a:extLst>
                    <a:ext uri="{A12FA001-AC4F-418D-AE19-62706E023703}">
                      <ahyp:hlinkClr xmlns:ahyp="http://schemas.microsoft.com/office/drawing/2018/hyperlinkcolor" val="tx"/>
                    </a:ext>
                  </a:extLst>
                </a:hlinkClick>
              </a:rPr>
              <a:t>Prediction Models</a:t>
            </a:r>
            <a:endParaRPr lang="it-IT" b="1" dirty="0">
              <a:solidFill>
                <a:schemeClr val="tx1"/>
              </a:solidFill>
            </a:endParaRPr>
          </a:p>
        </p:txBody>
      </p:sp>
      <p:sp>
        <p:nvSpPr>
          <p:cNvPr id="11" name="Rettangolo con angoli arrotondati 10">
            <a:extLst>
              <a:ext uri="{FF2B5EF4-FFF2-40B4-BE49-F238E27FC236}">
                <a16:creationId xmlns:a16="http://schemas.microsoft.com/office/drawing/2014/main" id="{6BA026D8-168C-4262-B8CC-79E9B8EADF31}"/>
              </a:ext>
            </a:extLst>
          </p:cNvPr>
          <p:cNvSpPr/>
          <p:nvPr/>
        </p:nvSpPr>
        <p:spPr>
          <a:xfrm>
            <a:off x="8579768" y="287446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6" action="ppaction://hlinksldjump">
                  <a:extLst>
                    <a:ext uri="{A12FA001-AC4F-418D-AE19-62706E023703}">
                      <ahyp:hlinkClr xmlns:ahyp="http://schemas.microsoft.com/office/drawing/2018/hyperlinkcolor" val="tx"/>
                    </a:ext>
                  </a:extLst>
                </a:hlinkClick>
              </a:rPr>
              <a:t>Data</a:t>
            </a:r>
            <a:r>
              <a:rPr lang="it-IT" b="1" dirty="0">
                <a:solidFill>
                  <a:srgbClr val="47B8C7"/>
                </a:solidFill>
                <a:hlinkClick r:id="rId6" action="ppaction://hlinksldjump">
                  <a:extLst>
                    <a:ext uri="{A12FA001-AC4F-418D-AE19-62706E023703}">
                      <ahyp:hlinkClr xmlns:ahyp="http://schemas.microsoft.com/office/drawing/2018/hyperlinkcolor" val="tx"/>
                    </a:ext>
                  </a:extLst>
                </a:hlinkClick>
              </a:rPr>
              <a:t> </a:t>
            </a:r>
            <a:r>
              <a:rPr lang="it-IT" b="1" dirty="0" err="1">
                <a:solidFill>
                  <a:schemeClr val="tx1"/>
                </a:solidFill>
                <a:hlinkClick r:id="rId6" action="ppaction://hlinksldjump">
                  <a:extLst>
                    <a:ext uri="{A12FA001-AC4F-418D-AE19-62706E023703}">
                      <ahyp:hlinkClr xmlns:ahyp="http://schemas.microsoft.com/office/drawing/2018/hyperlinkcolor" val="tx"/>
                    </a:ext>
                  </a:extLst>
                </a:hlinkClick>
              </a:rPr>
              <a:t>Cleaning</a:t>
            </a:r>
            <a:endParaRPr lang="it-IT" b="1" dirty="0">
              <a:solidFill>
                <a:schemeClr val="tx1"/>
              </a:solidFill>
            </a:endParaRPr>
          </a:p>
        </p:txBody>
      </p:sp>
      <p:sp>
        <p:nvSpPr>
          <p:cNvPr id="12" name="Rettangolo con angoli arrotondati 11">
            <a:extLst>
              <a:ext uri="{FF2B5EF4-FFF2-40B4-BE49-F238E27FC236}">
                <a16:creationId xmlns:a16="http://schemas.microsoft.com/office/drawing/2014/main" id="{AEC547C7-A1F4-4BED-A232-C759AE91A104}"/>
              </a:ext>
            </a:extLst>
          </p:cNvPr>
          <p:cNvSpPr/>
          <p:nvPr/>
        </p:nvSpPr>
        <p:spPr>
          <a:xfrm>
            <a:off x="6600058" y="1414840"/>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7" action="ppaction://hlinksldjump">
                  <a:extLst>
                    <a:ext uri="{A12FA001-AC4F-418D-AE19-62706E023703}">
                      <ahyp:hlinkClr xmlns:ahyp="http://schemas.microsoft.com/office/drawing/2018/hyperlinkcolor" val="tx"/>
                    </a:ext>
                  </a:extLst>
                </a:hlinkClick>
              </a:rPr>
              <a:t>Data Exploration</a:t>
            </a:r>
            <a:endParaRPr lang="it-IT" b="1" dirty="0">
              <a:solidFill>
                <a:schemeClr val="tx1"/>
              </a:solidFill>
            </a:endParaRPr>
          </a:p>
        </p:txBody>
      </p:sp>
      <p:sp>
        <p:nvSpPr>
          <p:cNvPr id="13" name="Rettangolo con angoli arrotondati 12">
            <a:extLst>
              <a:ext uri="{FF2B5EF4-FFF2-40B4-BE49-F238E27FC236}">
                <a16:creationId xmlns:a16="http://schemas.microsoft.com/office/drawing/2014/main" id="{6BDB0535-53C3-422C-94B8-D777DC2CCEF6}"/>
              </a:ext>
            </a:extLst>
          </p:cNvPr>
          <p:cNvSpPr/>
          <p:nvPr/>
        </p:nvSpPr>
        <p:spPr>
          <a:xfrm>
            <a:off x="3503712" y="1407928"/>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8" action="ppaction://hlinksldjump">
                  <a:extLst>
                    <a:ext uri="{A12FA001-AC4F-418D-AE19-62706E023703}">
                      <ahyp:hlinkClr xmlns:ahyp="http://schemas.microsoft.com/office/drawing/2018/hyperlinkcolor" val="tx"/>
                    </a:ext>
                  </a:extLst>
                </a:hlinkClick>
              </a:rPr>
              <a:t>Business Understanding</a:t>
            </a:r>
            <a:endParaRPr lang="it-IT" b="1" dirty="0">
              <a:solidFill>
                <a:schemeClr val="tx1"/>
              </a:solidFill>
            </a:endParaRPr>
          </a:p>
        </p:txBody>
      </p:sp>
      <p:sp>
        <p:nvSpPr>
          <p:cNvPr id="15" name="Rettangolo con angoli arrotondati 14">
            <a:extLst>
              <a:ext uri="{FF2B5EF4-FFF2-40B4-BE49-F238E27FC236}">
                <a16:creationId xmlns:a16="http://schemas.microsoft.com/office/drawing/2014/main" id="{E590B200-9A59-416D-8C1C-60474F488E22}"/>
              </a:ext>
            </a:extLst>
          </p:cNvPr>
          <p:cNvSpPr/>
          <p:nvPr/>
        </p:nvSpPr>
        <p:spPr>
          <a:xfrm>
            <a:off x="5051884" y="508518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9" action="ppaction://hlinksldjump">
                  <a:extLst>
                    <a:ext uri="{A12FA001-AC4F-418D-AE19-62706E023703}">
                      <ahyp:hlinkClr xmlns:ahyp="http://schemas.microsoft.com/office/drawing/2018/hyperlinkcolor" val="tx"/>
                    </a:ext>
                  </a:extLst>
                </a:hlinkClick>
              </a:rPr>
              <a:t>Evaluation</a:t>
            </a:r>
            <a:endParaRPr lang="it-IT" b="1" dirty="0">
              <a:solidFill>
                <a:schemeClr val="tx1"/>
              </a:solidFill>
            </a:endParaRPr>
          </a:p>
        </p:txBody>
      </p:sp>
      <p:pic>
        <p:nvPicPr>
          <p:cNvPr id="27" name="Immagine 26">
            <a:extLst>
              <a:ext uri="{FF2B5EF4-FFF2-40B4-BE49-F238E27FC236}">
                <a16:creationId xmlns:a16="http://schemas.microsoft.com/office/drawing/2014/main" id="{8BDFF2EB-3B66-4C78-AF3F-E98ED3621F48}"/>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223869" y="2637046"/>
            <a:ext cx="1744261" cy="1728058"/>
          </a:xfrm>
          <a:prstGeom prst="rect">
            <a:avLst/>
          </a:prstGeom>
          <a:ln>
            <a:noFill/>
          </a:ln>
        </p:spPr>
      </p:pic>
      <p:cxnSp>
        <p:nvCxnSpPr>
          <p:cNvPr id="29" name="Connettore 2 28">
            <a:extLst>
              <a:ext uri="{FF2B5EF4-FFF2-40B4-BE49-F238E27FC236}">
                <a16:creationId xmlns:a16="http://schemas.microsoft.com/office/drawing/2014/main" id="{09ADA3B9-0452-405A-B7B7-2D1211A9C567}"/>
              </a:ext>
            </a:extLst>
          </p:cNvPr>
          <p:cNvCxnSpPr>
            <a:stCxn id="13" idx="3"/>
            <a:endCxn id="12" idx="1"/>
          </p:cNvCxnSpPr>
          <p:nvPr/>
        </p:nvCxnSpPr>
        <p:spPr>
          <a:xfrm>
            <a:off x="5591944" y="1767968"/>
            <a:ext cx="1008114" cy="6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E868DA2-130F-4146-9AFC-85061E516550}"/>
              </a:ext>
            </a:extLst>
          </p:cNvPr>
          <p:cNvCxnSpPr>
            <a:cxnSpLocks/>
          </p:cNvCxnSpPr>
          <p:nvPr/>
        </p:nvCxnSpPr>
        <p:spPr>
          <a:xfrm flipH="1">
            <a:off x="5591944" y="1916832"/>
            <a:ext cx="100811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9F3E2983-F029-4E9B-9EAD-6F9C8D680219}"/>
              </a:ext>
            </a:extLst>
          </p:cNvPr>
          <p:cNvCxnSpPr>
            <a:cxnSpLocks/>
          </p:cNvCxnSpPr>
          <p:nvPr/>
        </p:nvCxnSpPr>
        <p:spPr>
          <a:xfrm>
            <a:off x="9552384" y="3645024"/>
            <a:ext cx="0" cy="7200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9B15521B-A21D-4CBA-9B5F-5B16D0C2E7D4}"/>
              </a:ext>
            </a:extLst>
          </p:cNvPr>
          <p:cNvCxnSpPr>
            <a:cxnSpLocks/>
          </p:cNvCxnSpPr>
          <p:nvPr/>
        </p:nvCxnSpPr>
        <p:spPr>
          <a:xfrm flipV="1">
            <a:off x="9768408" y="3645024"/>
            <a:ext cx="0" cy="6480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a:extLst>
              <a:ext uri="{FF2B5EF4-FFF2-40B4-BE49-F238E27FC236}">
                <a16:creationId xmlns:a16="http://schemas.microsoft.com/office/drawing/2014/main" id="{C7003C38-775C-4B37-8F18-2613219BCDAA}"/>
              </a:ext>
            </a:extLst>
          </p:cNvPr>
          <p:cNvSpPr txBox="1"/>
          <p:nvPr/>
        </p:nvSpPr>
        <p:spPr>
          <a:xfrm>
            <a:off x="5763930" y="2778998"/>
            <a:ext cx="1008114" cy="369332"/>
          </a:xfrm>
          <a:prstGeom prst="rect">
            <a:avLst/>
          </a:prstGeom>
          <a:noFill/>
        </p:spPr>
        <p:txBody>
          <a:bodyPr wrap="square" rtlCol="0">
            <a:spAutoFit/>
          </a:bodyPr>
          <a:lstStyle/>
          <a:p>
            <a:r>
              <a:rPr lang="it-IT" dirty="0"/>
              <a:t>Data</a:t>
            </a:r>
          </a:p>
        </p:txBody>
      </p:sp>
      <p:sp>
        <p:nvSpPr>
          <p:cNvPr id="3" name="CasellaDiTesto 2">
            <a:extLst>
              <a:ext uri="{FF2B5EF4-FFF2-40B4-BE49-F238E27FC236}">
                <a16:creationId xmlns:a16="http://schemas.microsoft.com/office/drawing/2014/main" id="{7775F4E9-2E4F-442E-BA7B-4089C5CAF443}"/>
              </a:ext>
            </a:extLst>
          </p:cNvPr>
          <p:cNvSpPr txBox="1"/>
          <p:nvPr/>
        </p:nvSpPr>
        <p:spPr>
          <a:xfrm>
            <a:off x="5640572" y="2971800"/>
            <a:ext cx="914400" cy="914400"/>
          </a:xfrm>
          <a:prstGeom prst="rect">
            <a:avLst/>
          </a:prstGeom>
          <a:noFill/>
        </p:spPr>
        <p:txBody>
          <a:bodyPr wrap="square" rtlCol="0">
            <a:spAutoFit/>
          </a:bodyPr>
          <a:lstStyle/>
          <a:p>
            <a:endParaRPr lang="it-IT" dirty="0"/>
          </a:p>
        </p:txBody>
      </p:sp>
      <p:sp>
        <p:nvSpPr>
          <p:cNvPr id="4" name="CasellaDiTesto 3">
            <a:extLst>
              <a:ext uri="{FF2B5EF4-FFF2-40B4-BE49-F238E27FC236}">
                <a16:creationId xmlns:a16="http://schemas.microsoft.com/office/drawing/2014/main" id="{B57A341F-CDBE-4ED7-9F3D-68206531A81D}"/>
              </a:ext>
            </a:extLst>
          </p:cNvPr>
          <p:cNvSpPr txBox="1"/>
          <p:nvPr/>
        </p:nvSpPr>
        <p:spPr>
          <a:xfrm>
            <a:off x="6772044" y="154630"/>
            <a:ext cx="3572428" cy="1169551"/>
          </a:xfrm>
          <a:prstGeom prst="rect">
            <a:avLst/>
          </a:prstGeom>
          <a:noFill/>
        </p:spPr>
        <p:txBody>
          <a:bodyPr wrap="square" rtlCol="0">
            <a:spAutoFit/>
          </a:bodyPr>
          <a:lstStyle/>
          <a:p>
            <a:pPr marL="285750" indent="-285750">
              <a:buFontTx/>
              <a:buChar char="-"/>
            </a:pPr>
            <a:endParaRPr lang="it-IT" sz="1400" dirty="0"/>
          </a:p>
          <a:p>
            <a:pPr marL="285750" indent="-285750">
              <a:buFontTx/>
              <a:buChar char="-"/>
            </a:pPr>
            <a:r>
              <a:rPr lang="it-IT" sz="1400" dirty="0"/>
              <a:t>Data Setting</a:t>
            </a:r>
          </a:p>
          <a:p>
            <a:pPr marL="285750" indent="-285750">
              <a:buFontTx/>
              <a:buChar char="-"/>
            </a:pPr>
            <a:r>
              <a:rPr lang="it-IT" sz="1400" dirty="0"/>
              <a:t>Trends Plot (</a:t>
            </a:r>
            <a:r>
              <a:rPr lang="it-IT" sz="1400" dirty="0" err="1"/>
              <a:t>based</a:t>
            </a:r>
            <a:r>
              <a:rPr lang="it-IT" sz="1400" dirty="0"/>
              <a:t> on ‘Close’ prices)</a:t>
            </a:r>
          </a:p>
          <a:p>
            <a:pPr marL="285750" indent="-285750">
              <a:buFontTx/>
              <a:buChar char="-"/>
            </a:pPr>
            <a:r>
              <a:rPr lang="it-IT" sz="1400" dirty="0"/>
              <a:t>Total </a:t>
            </a:r>
            <a:r>
              <a:rPr lang="it-IT" sz="1400" dirty="0" err="1"/>
              <a:t>traded</a:t>
            </a:r>
            <a:endParaRPr lang="it-IT" sz="1400" dirty="0"/>
          </a:p>
          <a:p>
            <a:pPr marL="285750" indent="-285750">
              <a:buFontTx/>
              <a:buChar char="-"/>
            </a:pPr>
            <a:r>
              <a:rPr lang="it-IT" sz="1400" dirty="0" err="1"/>
              <a:t>Candlesticks</a:t>
            </a:r>
            <a:endParaRPr lang="it-IT" sz="1400" dirty="0"/>
          </a:p>
        </p:txBody>
      </p:sp>
      <p:sp>
        <p:nvSpPr>
          <p:cNvPr id="6" name="CasellaDiTesto 5">
            <a:extLst>
              <a:ext uri="{FF2B5EF4-FFF2-40B4-BE49-F238E27FC236}">
                <a16:creationId xmlns:a16="http://schemas.microsoft.com/office/drawing/2014/main" id="{603E4E87-57CB-40FA-886A-4EEAB212C05F}"/>
              </a:ext>
            </a:extLst>
          </p:cNvPr>
          <p:cNvSpPr txBox="1"/>
          <p:nvPr/>
        </p:nvSpPr>
        <p:spPr>
          <a:xfrm>
            <a:off x="9696404" y="2110560"/>
            <a:ext cx="2446626" cy="523220"/>
          </a:xfrm>
          <a:prstGeom prst="rect">
            <a:avLst/>
          </a:prstGeom>
          <a:noFill/>
        </p:spPr>
        <p:txBody>
          <a:bodyPr wrap="square" rtlCol="0">
            <a:spAutoFit/>
          </a:bodyPr>
          <a:lstStyle/>
          <a:p>
            <a:pPr marL="285750" indent="-285750">
              <a:buFontTx/>
              <a:buChar char="-"/>
            </a:pPr>
            <a:r>
              <a:rPr lang="it-IT" sz="1400" dirty="0" err="1"/>
              <a:t>Dropping</a:t>
            </a:r>
            <a:r>
              <a:rPr lang="it-IT" sz="1400" dirty="0"/>
              <a:t>  </a:t>
            </a:r>
            <a:r>
              <a:rPr lang="it-IT" sz="1400" dirty="0" err="1"/>
              <a:t>NaN</a:t>
            </a:r>
            <a:r>
              <a:rPr lang="it-IT" sz="1400" dirty="0"/>
              <a:t> </a:t>
            </a:r>
            <a:r>
              <a:rPr lang="it-IT" sz="1400" dirty="0" err="1"/>
              <a:t>rows</a:t>
            </a:r>
            <a:endParaRPr lang="it-IT" sz="1400" dirty="0"/>
          </a:p>
          <a:p>
            <a:pPr marL="285750" indent="-285750">
              <a:buFontTx/>
              <a:buChar char="-"/>
            </a:pPr>
            <a:r>
              <a:rPr lang="it-IT" sz="1400" dirty="0" err="1"/>
              <a:t>Calculation</a:t>
            </a:r>
            <a:r>
              <a:rPr lang="it-IT" sz="1400" dirty="0"/>
              <a:t> of </a:t>
            </a:r>
            <a:r>
              <a:rPr lang="it-IT" sz="1400" dirty="0" err="1"/>
              <a:t>Volatility</a:t>
            </a:r>
            <a:endParaRPr lang="it-IT" sz="1400" dirty="0"/>
          </a:p>
        </p:txBody>
      </p:sp>
      <p:sp>
        <p:nvSpPr>
          <p:cNvPr id="7" name="CasellaDiTesto 6">
            <a:extLst>
              <a:ext uri="{FF2B5EF4-FFF2-40B4-BE49-F238E27FC236}">
                <a16:creationId xmlns:a16="http://schemas.microsoft.com/office/drawing/2014/main" id="{103FA17D-9597-409A-8523-90BDC1448274}"/>
              </a:ext>
            </a:extLst>
          </p:cNvPr>
          <p:cNvSpPr txBox="1"/>
          <p:nvPr/>
        </p:nvSpPr>
        <p:spPr>
          <a:xfrm>
            <a:off x="8832304" y="5157259"/>
            <a:ext cx="2704761" cy="738664"/>
          </a:xfrm>
          <a:prstGeom prst="rect">
            <a:avLst/>
          </a:prstGeom>
          <a:noFill/>
        </p:spPr>
        <p:txBody>
          <a:bodyPr wrap="square" rtlCol="0">
            <a:spAutoFit/>
          </a:bodyPr>
          <a:lstStyle/>
          <a:p>
            <a:pPr marL="285750" indent="-285750">
              <a:buFontTx/>
              <a:buChar char="-"/>
            </a:pPr>
            <a:r>
              <a:rPr lang="it-IT" sz="1400" dirty="0"/>
              <a:t>GARCH</a:t>
            </a:r>
          </a:p>
          <a:p>
            <a:pPr marL="285750" indent="-285750">
              <a:buFontTx/>
              <a:buChar char="-"/>
            </a:pPr>
            <a:r>
              <a:rPr lang="it-IT" sz="1400" dirty="0"/>
              <a:t>LSTM</a:t>
            </a:r>
          </a:p>
          <a:p>
            <a:pPr marL="285750" indent="-285750">
              <a:buFontTx/>
              <a:buChar char="-"/>
            </a:pPr>
            <a:r>
              <a:rPr lang="it-IT" sz="1400" dirty="0"/>
              <a:t>GARCH+LSTM</a:t>
            </a:r>
          </a:p>
        </p:txBody>
      </p:sp>
      <p:sp>
        <p:nvSpPr>
          <p:cNvPr id="9" name="CasellaDiTesto 8">
            <a:extLst>
              <a:ext uri="{FF2B5EF4-FFF2-40B4-BE49-F238E27FC236}">
                <a16:creationId xmlns:a16="http://schemas.microsoft.com/office/drawing/2014/main" id="{994D501C-BB5B-41D2-9444-5FCBF7447C9A}"/>
              </a:ext>
            </a:extLst>
          </p:cNvPr>
          <p:cNvSpPr txBox="1"/>
          <p:nvPr/>
        </p:nvSpPr>
        <p:spPr>
          <a:xfrm>
            <a:off x="5051884" y="5895923"/>
            <a:ext cx="2111576" cy="523220"/>
          </a:xfrm>
          <a:prstGeom prst="rect">
            <a:avLst/>
          </a:prstGeom>
          <a:noFill/>
        </p:spPr>
        <p:txBody>
          <a:bodyPr wrap="square" rtlCol="0">
            <a:spAutoFit/>
          </a:bodyPr>
          <a:lstStyle/>
          <a:p>
            <a:r>
              <a:rPr lang="it-IT" sz="1400" dirty="0"/>
              <a:t>-   MSE Analysis</a:t>
            </a:r>
          </a:p>
          <a:p>
            <a:r>
              <a:rPr lang="it-IT" sz="1400" dirty="0"/>
              <a:t>-   RSME Analysis</a:t>
            </a:r>
          </a:p>
        </p:txBody>
      </p:sp>
      <p:cxnSp>
        <p:nvCxnSpPr>
          <p:cNvPr id="17" name="Connettore a gomito 16">
            <a:extLst>
              <a:ext uri="{FF2B5EF4-FFF2-40B4-BE49-F238E27FC236}">
                <a16:creationId xmlns:a16="http://schemas.microsoft.com/office/drawing/2014/main" id="{1A918862-4ED9-4281-A21C-2740BB64E673}"/>
              </a:ext>
            </a:extLst>
          </p:cNvPr>
          <p:cNvCxnSpPr>
            <a:cxnSpLocks/>
            <a:endCxn id="5" idx="2"/>
          </p:cNvCxnSpPr>
          <p:nvPr/>
        </p:nvCxnSpPr>
        <p:spPr>
          <a:xfrm rot="10800000">
            <a:off x="2775624" y="3504948"/>
            <a:ext cx="2335665" cy="20803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82613574-E562-48D6-AB43-37B449FB8559}"/>
              </a:ext>
            </a:extLst>
          </p:cNvPr>
          <p:cNvCxnSpPr>
            <a:cxnSpLocks/>
            <a:stCxn id="15" idx="1"/>
          </p:cNvCxnSpPr>
          <p:nvPr/>
        </p:nvCxnSpPr>
        <p:spPr>
          <a:xfrm rot="10800000">
            <a:off x="4034164" y="2110560"/>
            <a:ext cx="1017721" cy="333466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ttore a gomito 22">
            <a:extLst>
              <a:ext uri="{FF2B5EF4-FFF2-40B4-BE49-F238E27FC236}">
                <a16:creationId xmlns:a16="http://schemas.microsoft.com/office/drawing/2014/main" id="{92A1B65C-2D71-454A-8144-6D01BF70AE5E}"/>
              </a:ext>
            </a:extLst>
          </p:cNvPr>
          <p:cNvCxnSpPr>
            <a:cxnSpLocks/>
            <a:endCxn id="11" idx="0"/>
          </p:cNvCxnSpPr>
          <p:nvPr/>
        </p:nvCxnSpPr>
        <p:spPr>
          <a:xfrm rot="16200000" flipH="1">
            <a:off x="8606295" y="1856875"/>
            <a:ext cx="1099584" cy="935594"/>
          </a:xfrm>
          <a:prstGeom prst="bentConnector3">
            <a:avLst>
              <a:gd name="adj1" fmla="val -28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ttore a gomito 30">
            <a:extLst>
              <a:ext uri="{FF2B5EF4-FFF2-40B4-BE49-F238E27FC236}">
                <a16:creationId xmlns:a16="http://schemas.microsoft.com/office/drawing/2014/main" id="{C341EBBA-05DD-4A5C-B44B-B1113D447597}"/>
              </a:ext>
            </a:extLst>
          </p:cNvPr>
          <p:cNvCxnSpPr>
            <a:cxnSpLocks/>
          </p:cNvCxnSpPr>
          <p:nvPr/>
        </p:nvCxnSpPr>
        <p:spPr>
          <a:xfrm rot="10800000" flipV="1">
            <a:off x="7133804" y="5085183"/>
            <a:ext cx="1593928" cy="450699"/>
          </a:xfrm>
          <a:prstGeom prst="bentConnector3">
            <a:avLst>
              <a:gd name="adj1" fmla="val -3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752798"/>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0CDE97-0158-46F1-BDCC-C8C9EA2672DE}"/>
              </a:ext>
            </a:extLst>
          </p:cNvPr>
          <p:cNvSpPr>
            <a:spLocks noGrp="1"/>
          </p:cNvSpPr>
          <p:nvPr>
            <p:ph type="title"/>
          </p:nvPr>
        </p:nvSpPr>
        <p:spPr>
          <a:xfrm>
            <a:off x="1775520" y="209848"/>
            <a:ext cx="8892480" cy="838200"/>
          </a:xfrm>
        </p:spPr>
        <p:txBody>
          <a:bodyPr/>
          <a:lstStyle/>
          <a:p>
            <a:r>
              <a:rPr lang="it-IT" dirty="0"/>
              <a:t>Business Understanding</a:t>
            </a:r>
          </a:p>
        </p:txBody>
      </p:sp>
      <p:graphicFrame>
        <p:nvGraphicFramePr>
          <p:cNvPr id="10" name="Segnaposto contenuto 9">
            <a:extLst>
              <a:ext uri="{FF2B5EF4-FFF2-40B4-BE49-F238E27FC236}">
                <a16:creationId xmlns:a16="http://schemas.microsoft.com/office/drawing/2014/main" id="{D71D4CF7-D8F6-46E3-A5CB-79890B4F8B99}"/>
              </a:ext>
            </a:extLst>
          </p:cNvPr>
          <p:cNvGraphicFramePr>
            <a:graphicFrameLocks noGrp="1"/>
          </p:cNvGraphicFramePr>
          <p:nvPr>
            <p:ph idx="1"/>
            <p:extLst>
              <p:ext uri="{D42A27DB-BD31-4B8C-83A1-F6EECF244321}">
                <p14:modId xmlns:p14="http://schemas.microsoft.com/office/powerpoint/2010/main" val="3863759640"/>
              </p:ext>
            </p:extLst>
          </p:nvPr>
        </p:nvGraphicFramePr>
        <p:xfrm>
          <a:off x="1901280" y="1346000"/>
          <a:ext cx="8640960" cy="4727120"/>
        </p:xfrm>
        <a:graphic>
          <a:graphicData uri="http://schemas.openxmlformats.org/drawingml/2006/table">
            <a:tbl>
              <a:tblPr firstRow="1" firstCol="1" bandRow="1">
                <a:tableStyleId>{6E25E649-3F16-4E02-A733-19D2CDBF48F0}</a:tableStyleId>
              </a:tblPr>
              <a:tblGrid>
                <a:gridCol w="2160240">
                  <a:extLst>
                    <a:ext uri="{9D8B030D-6E8A-4147-A177-3AD203B41FA5}">
                      <a16:colId xmlns:a16="http://schemas.microsoft.com/office/drawing/2014/main" val="3766177569"/>
                    </a:ext>
                  </a:extLst>
                </a:gridCol>
                <a:gridCol w="2160240">
                  <a:extLst>
                    <a:ext uri="{9D8B030D-6E8A-4147-A177-3AD203B41FA5}">
                      <a16:colId xmlns:a16="http://schemas.microsoft.com/office/drawing/2014/main" val="2817929154"/>
                    </a:ext>
                  </a:extLst>
                </a:gridCol>
                <a:gridCol w="2160240">
                  <a:extLst>
                    <a:ext uri="{9D8B030D-6E8A-4147-A177-3AD203B41FA5}">
                      <a16:colId xmlns:a16="http://schemas.microsoft.com/office/drawing/2014/main" val="816732144"/>
                    </a:ext>
                  </a:extLst>
                </a:gridCol>
                <a:gridCol w="2160240">
                  <a:extLst>
                    <a:ext uri="{9D8B030D-6E8A-4147-A177-3AD203B41FA5}">
                      <a16:colId xmlns:a16="http://schemas.microsoft.com/office/drawing/2014/main" val="4174161007"/>
                    </a:ext>
                  </a:extLst>
                </a:gridCol>
              </a:tblGrid>
              <a:tr h="490554">
                <a:tc>
                  <a:txBody>
                    <a:bodyPr/>
                    <a:lstStyle/>
                    <a:p>
                      <a:pPr fontAlgn="ctr"/>
                      <a:br>
                        <a:rPr lang="it-IT" sz="1400" b="1" dirty="0">
                          <a:effectLst/>
                        </a:rPr>
                      </a:br>
                      <a:endParaRPr lang="it-IT" sz="1400" dirty="0">
                        <a:effectLst/>
                      </a:endParaRPr>
                    </a:p>
                  </a:txBody>
                  <a:tcPr marL="38793" marR="38793" marT="19396" marB="19396" anchor="ctr">
                    <a:lnL>
                      <a:noFill/>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b="1" dirty="0">
                          <a:effectLst/>
                        </a:rPr>
                        <a:t>BITCOIN</a:t>
                      </a:r>
                      <a:endParaRPr lang="it-IT" sz="1400" dirty="0">
                        <a:effectLst/>
                      </a:endParaRPr>
                    </a:p>
                  </a:txBody>
                  <a:tcPr marL="38793" marR="38793" marT="19396" marB="19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b="1" dirty="0">
                          <a:effectLst/>
                        </a:rPr>
                        <a:t>ETHEREUM</a:t>
                      </a:r>
                      <a:endParaRPr lang="it-IT" sz="1400" dirty="0">
                        <a:effectLst/>
                      </a:endParaRPr>
                    </a:p>
                  </a:txBody>
                  <a:tcPr marL="38793" marR="38793" marT="19396" marB="193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400" b="1"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effectLst/>
                        </a:rPr>
                        <a:t>RIPPLE</a:t>
                      </a:r>
                      <a:endParaRPr lang="it-IT" sz="1400" dirty="0">
                        <a:effectLst/>
                      </a:endParaRPr>
                    </a:p>
                    <a:p>
                      <a:pPr algn="ctr"/>
                      <a:endParaRPr lang="it-IT" sz="1400" dirty="0"/>
                    </a:p>
                  </a:txBody>
                  <a:tcPr marL="38793" marR="38793" marT="19396" marB="19396">
                    <a:lnL w="12700" cap="flat" cmpd="sng" algn="ctr">
                      <a:solidFill>
                        <a:schemeClr val="tx1"/>
                      </a:solidFill>
                      <a:prstDash val="solid"/>
                      <a:round/>
                      <a:headEnd type="none" w="med" len="med"/>
                      <a:tailEnd type="none" w="med" len="med"/>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5617351"/>
                  </a:ext>
                </a:extLst>
              </a:tr>
              <a:tr h="490554">
                <a:tc>
                  <a:txBody>
                    <a:bodyPr/>
                    <a:lstStyle/>
                    <a:p>
                      <a:pPr algn="ctr" fontAlgn="ctr"/>
                      <a:r>
                        <a:rPr lang="it-IT" sz="1400" b="1" dirty="0" err="1">
                          <a:effectLst/>
                        </a:rPr>
                        <a:t>Algorithm</a:t>
                      </a:r>
                      <a:endParaRPr lang="it-IT" sz="1400" dirty="0">
                        <a:effectLst/>
                      </a:endParaRPr>
                    </a:p>
                  </a:txBody>
                  <a:tcPr marL="38793" marR="38793" marT="19396" marB="19396" anchor="ctr">
                    <a:lnT w="12700" cap="flat" cmpd="sng" algn="ctr">
                      <a:solidFill>
                        <a:schemeClr val="tx1"/>
                      </a:solidFill>
                      <a:prstDash val="solid"/>
                      <a:round/>
                      <a:headEnd type="none" w="med" len="med"/>
                      <a:tailEnd type="none" w="med" len="med"/>
                    </a:lnT>
                  </a:tcPr>
                </a:tc>
                <a:tc>
                  <a:txBody>
                    <a:bodyPr/>
                    <a:lstStyle/>
                    <a:p>
                      <a:pPr fontAlgn="ctr"/>
                      <a:r>
                        <a:rPr lang="it-IT" sz="1400" dirty="0" err="1">
                          <a:effectLst/>
                        </a:rPr>
                        <a:t>Proof</a:t>
                      </a:r>
                      <a:r>
                        <a:rPr lang="it-IT" sz="1400" dirty="0">
                          <a:effectLst/>
                        </a:rPr>
                        <a:t>-of-work</a:t>
                      </a:r>
                    </a:p>
                    <a:p>
                      <a:pPr fontAlgn="ctr"/>
                      <a:r>
                        <a:rPr lang="it-IT" sz="1400" dirty="0">
                          <a:effectLst/>
                        </a:rPr>
                        <a:t>SHA-256</a:t>
                      </a:r>
                    </a:p>
                  </a:txBody>
                  <a:tcPr marL="38793" marR="38793" marT="19396" marB="19396" anchor="ctr">
                    <a:lnT w="12700" cap="flat" cmpd="sng" algn="ctr">
                      <a:solidFill>
                        <a:schemeClr val="tx1"/>
                      </a:solidFill>
                      <a:prstDash val="solid"/>
                      <a:round/>
                      <a:headEnd type="none" w="med" len="med"/>
                      <a:tailEnd type="none" w="med" len="med"/>
                    </a:lnT>
                  </a:tcPr>
                </a:tc>
                <a:tc>
                  <a:txBody>
                    <a:bodyPr/>
                    <a:lstStyle/>
                    <a:p>
                      <a:pPr fontAlgn="ctr"/>
                      <a:r>
                        <a:rPr lang="it-IT" sz="1400" dirty="0" err="1">
                          <a:effectLst/>
                        </a:rPr>
                        <a:t>Proof</a:t>
                      </a:r>
                      <a:r>
                        <a:rPr lang="it-IT" sz="1400" dirty="0">
                          <a:effectLst/>
                        </a:rPr>
                        <a:t>-of-work</a:t>
                      </a:r>
                    </a:p>
                    <a:p>
                      <a:pPr fontAlgn="ctr"/>
                      <a:r>
                        <a:rPr lang="it-IT" sz="1400" dirty="0" err="1">
                          <a:effectLst/>
                        </a:rPr>
                        <a:t>Ethash</a:t>
                      </a:r>
                      <a:endParaRPr lang="it-IT" sz="1400" dirty="0">
                        <a:effectLst/>
                      </a:endParaRPr>
                    </a:p>
                  </a:txBody>
                  <a:tcPr marL="38793" marR="38793" marT="19396" marB="19396" anchor="ctr">
                    <a:lnT w="12700" cap="flat" cmpd="sng" algn="ctr">
                      <a:solidFill>
                        <a:schemeClr val="tx1"/>
                      </a:solidFill>
                      <a:prstDash val="solid"/>
                      <a:round/>
                      <a:headEnd type="none" w="med" len="med"/>
                      <a:tailEnd type="none" w="med" len="med"/>
                    </a:lnT>
                  </a:tcPr>
                </a:tc>
                <a:tc>
                  <a:txBody>
                    <a:bodyPr/>
                    <a:lstStyle/>
                    <a:p>
                      <a:pPr fontAlgn="ctr"/>
                      <a:r>
                        <a:rPr lang="it-IT" sz="1400" dirty="0">
                          <a:effectLst/>
                        </a:rPr>
                        <a:t>Consensus</a:t>
                      </a:r>
                    </a:p>
                    <a:p>
                      <a:pPr fontAlgn="ctr"/>
                      <a:r>
                        <a:rPr lang="it-IT" sz="1400" dirty="0" err="1">
                          <a:effectLst/>
                        </a:rPr>
                        <a:t>Ripple</a:t>
                      </a:r>
                      <a:r>
                        <a:rPr lang="it-IT" sz="1400" dirty="0">
                          <a:effectLst/>
                        </a:rPr>
                        <a:t> </a:t>
                      </a:r>
                      <a:r>
                        <a:rPr lang="it-IT" sz="1400" dirty="0" err="1">
                          <a:effectLst/>
                        </a:rPr>
                        <a:t>Protocol</a:t>
                      </a:r>
                      <a:r>
                        <a:rPr lang="it-IT" sz="1400" dirty="0">
                          <a:effectLst/>
                        </a:rPr>
                        <a:t> Consensus </a:t>
                      </a:r>
                      <a:r>
                        <a:rPr lang="it-IT" sz="1400" dirty="0" err="1">
                          <a:effectLst/>
                        </a:rPr>
                        <a:t>Algorithm</a:t>
                      </a:r>
                      <a:endParaRPr lang="it-IT" sz="1400" dirty="0">
                        <a:effectLst/>
                      </a:endParaRPr>
                    </a:p>
                  </a:txBody>
                  <a:tcPr marL="38793" marR="38793" marT="19396" marB="19396"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9559690"/>
                  </a:ext>
                </a:extLst>
              </a:tr>
              <a:tr h="490554">
                <a:tc>
                  <a:txBody>
                    <a:bodyPr/>
                    <a:lstStyle/>
                    <a:p>
                      <a:pPr algn="ctr" fontAlgn="ctr"/>
                      <a:r>
                        <a:rPr lang="it-IT" sz="1400" b="1" dirty="0">
                          <a:effectLst/>
                        </a:rPr>
                        <a:t>Mining </a:t>
                      </a:r>
                      <a:endParaRPr lang="it-IT" sz="1400" dirty="0">
                        <a:effectLst/>
                      </a:endParaRPr>
                    </a:p>
                  </a:txBody>
                  <a:tcPr marL="38793" marR="38793" marT="19396" marB="19396" anchor="ctr"/>
                </a:tc>
                <a:tc>
                  <a:txBody>
                    <a:bodyPr/>
                    <a:lstStyle/>
                    <a:p>
                      <a:pPr fontAlgn="ctr"/>
                      <a:r>
                        <a:rPr lang="it-IT" sz="1400">
                          <a:effectLst/>
                        </a:rPr>
                        <a:t>Yes</a:t>
                      </a:r>
                    </a:p>
                  </a:txBody>
                  <a:tcPr marL="38793" marR="38793" marT="19396" marB="19396" anchor="ctr"/>
                </a:tc>
                <a:tc>
                  <a:txBody>
                    <a:bodyPr/>
                    <a:lstStyle/>
                    <a:p>
                      <a:pPr fontAlgn="ctr"/>
                      <a:r>
                        <a:rPr lang="it-IT" sz="1400">
                          <a:effectLst/>
                        </a:rPr>
                        <a:t>Yes</a:t>
                      </a:r>
                    </a:p>
                  </a:txBody>
                  <a:tcPr marL="38793" marR="38793" marT="19396" marB="19396" anchor="ctr"/>
                </a:tc>
                <a:tc>
                  <a:txBody>
                    <a:bodyPr/>
                    <a:lstStyle/>
                    <a:p>
                      <a:pPr fontAlgn="ctr"/>
                      <a:r>
                        <a:rPr lang="it-IT" sz="1400">
                          <a:effectLst/>
                        </a:rPr>
                        <a:t>No</a:t>
                      </a:r>
                    </a:p>
                  </a:txBody>
                  <a:tcPr marL="38793" marR="38793" marT="19396" marB="19396" anchor="ctr"/>
                </a:tc>
                <a:extLst>
                  <a:ext uri="{0D108BD9-81ED-4DB2-BD59-A6C34878D82A}">
                    <a16:rowId xmlns:a16="http://schemas.microsoft.com/office/drawing/2014/main" val="510993524"/>
                  </a:ext>
                </a:extLst>
              </a:tr>
              <a:tr h="490554">
                <a:tc>
                  <a:txBody>
                    <a:bodyPr/>
                    <a:lstStyle/>
                    <a:p>
                      <a:pPr algn="ctr" fontAlgn="ctr"/>
                      <a:r>
                        <a:rPr lang="it-IT" sz="1400" b="1" dirty="0">
                          <a:effectLst/>
                        </a:rPr>
                        <a:t>Maximum Supply</a:t>
                      </a:r>
                      <a:endParaRPr lang="it-IT" sz="1400" dirty="0">
                        <a:effectLst/>
                      </a:endParaRPr>
                    </a:p>
                  </a:txBody>
                  <a:tcPr marL="38793" marR="38793" marT="19396" marB="19396" anchor="ctr"/>
                </a:tc>
                <a:tc>
                  <a:txBody>
                    <a:bodyPr/>
                    <a:lstStyle/>
                    <a:p>
                      <a:pPr fontAlgn="ctr"/>
                      <a:r>
                        <a:rPr lang="it-IT" sz="1400">
                          <a:effectLst/>
                        </a:rPr>
                        <a:t>21 billion</a:t>
                      </a:r>
                    </a:p>
                  </a:txBody>
                  <a:tcPr marL="38793" marR="38793" marT="19396" marB="19396" anchor="ctr"/>
                </a:tc>
                <a:tc>
                  <a:txBody>
                    <a:bodyPr/>
                    <a:lstStyle/>
                    <a:p>
                      <a:pPr fontAlgn="ctr"/>
                      <a:r>
                        <a:rPr lang="it-IT" sz="1400">
                          <a:effectLst/>
                        </a:rPr>
                        <a:t>18 million per year</a:t>
                      </a:r>
                    </a:p>
                  </a:txBody>
                  <a:tcPr marL="38793" marR="38793" marT="19396" marB="19396" anchor="ctr"/>
                </a:tc>
                <a:tc>
                  <a:txBody>
                    <a:bodyPr/>
                    <a:lstStyle/>
                    <a:p>
                      <a:pPr fontAlgn="ctr"/>
                      <a:r>
                        <a:rPr lang="it-IT" sz="1400" dirty="0">
                          <a:effectLst/>
                        </a:rPr>
                        <a:t>100 </a:t>
                      </a:r>
                      <a:r>
                        <a:rPr lang="it-IT" sz="1400" dirty="0" err="1">
                          <a:effectLst/>
                        </a:rPr>
                        <a:t>billion</a:t>
                      </a:r>
                      <a:endParaRPr lang="it-IT" sz="1400" dirty="0">
                        <a:effectLst/>
                      </a:endParaRPr>
                    </a:p>
                  </a:txBody>
                  <a:tcPr marL="38793" marR="38793" marT="19396" marB="19396" anchor="ctr"/>
                </a:tc>
                <a:extLst>
                  <a:ext uri="{0D108BD9-81ED-4DB2-BD59-A6C34878D82A}">
                    <a16:rowId xmlns:a16="http://schemas.microsoft.com/office/drawing/2014/main" val="1890320888"/>
                  </a:ext>
                </a:extLst>
              </a:tr>
              <a:tr h="490554">
                <a:tc>
                  <a:txBody>
                    <a:bodyPr/>
                    <a:lstStyle/>
                    <a:p>
                      <a:pPr algn="ctr" fontAlgn="ctr"/>
                      <a:r>
                        <a:rPr lang="it-IT" sz="1400" b="1" dirty="0" err="1">
                          <a:effectLst/>
                        </a:rPr>
                        <a:t>Average</a:t>
                      </a:r>
                      <a:r>
                        <a:rPr lang="it-IT" sz="1400" b="1" dirty="0">
                          <a:effectLst/>
                        </a:rPr>
                        <a:t> Trans. Time</a:t>
                      </a:r>
                      <a:endParaRPr lang="it-IT" sz="1400" dirty="0">
                        <a:effectLst/>
                      </a:endParaRPr>
                    </a:p>
                  </a:txBody>
                  <a:tcPr marL="38793" marR="38793" marT="19396" marB="19396" anchor="ctr"/>
                </a:tc>
                <a:tc>
                  <a:txBody>
                    <a:bodyPr/>
                    <a:lstStyle/>
                    <a:p>
                      <a:pPr fontAlgn="ctr"/>
                      <a:r>
                        <a:rPr lang="it-IT" sz="1400" dirty="0">
                          <a:effectLst/>
                        </a:rPr>
                        <a:t>10-minutes</a:t>
                      </a:r>
                    </a:p>
                  </a:txBody>
                  <a:tcPr marL="38793" marR="38793" marT="19396" marB="19396" anchor="ctr"/>
                </a:tc>
                <a:tc>
                  <a:txBody>
                    <a:bodyPr/>
                    <a:lstStyle/>
                    <a:p>
                      <a:pPr fontAlgn="ctr"/>
                      <a:r>
                        <a:rPr lang="it-IT" sz="1400">
                          <a:effectLst/>
                        </a:rPr>
                        <a:t>Up to 14-seconds</a:t>
                      </a:r>
                    </a:p>
                  </a:txBody>
                  <a:tcPr marL="38793" marR="38793" marT="19396" marB="19396" anchor="ctr"/>
                </a:tc>
                <a:tc>
                  <a:txBody>
                    <a:bodyPr/>
                    <a:lstStyle/>
                    <a:p>
                      <a:pPr fontAlgn="ctr"/>
                      <a:r>
                        <a:rPr lang="it-IT" sz="1400" dirty="0">
                          <a:effectLst/>
                        </a:rPr>
                        <a:t>4 seconds</a:t>
                      </a:r>
                    </a:p>
                  </a:txBody>
                  <a:tcPr marL="38793" marR="38793" marT="19396" marB="19396" anchor="ctr"/>
                </a:tc>
                <a:extLst>
                  <a:ext uri="{0D108BD9-81ED-4DB2-BD59-A6C34878D82A}">
                    <a16:rowId xmlns:a16="http://schemas.microsoft.com/office/drawing/2014/main" val="1814536026"/>
                  </a:ext>
                </a:extLst>
              </a:tr>
              <a:tr h="490554">
                <a:tc>
                  <a:txBody>
                    <a:bodyPr/>
                    <a:lstStyle/>
                    <a:p>
                      <a:pPr algn="ctr" fontAlgn="base"/>
                      <a:r>
                        <a:rPr lang="it-IT" sz="1400" b="1" dirty="0">
                          <a:solidFill>
                            <a:schemeClr val="tx1"/>
                          </a:solidFill>
                          <a:effectLst/>
                          <a:latin typeface="+mn-lt"/>
                        </a:rPr>
                        <a:t>Market </a:t>
                      </a:r>
                      <a:r>
                        <a:rPr lang="it-IT" sz="1400" b="1" dirty="0" err="1">
                          <a:solidFill>
                            <a:schemeClr val="tx1"/>
                          </a:solidFill>
                          <a:effectLst/>
                          <a:latin typeface="+mn-lt"/>
                        </a:rPr>
                        <a:t>Capitalization</a:t>
                      </a:r>
                      <a:endParaRPr lang="it-IT" sz="1400" b="0" dirty="0">
                        <a:solidFill>
                          <a:schemeClr val="tx1"/>
                        </a:solidFill>
                        <a:effectLst/>
                        <a:latin typeface="+mn-lt"/>
                      </a:endParaRPr>
                    </a:p>
                  </a:txBody>
                  <a:tcPr marL="63500" marR="63500" marT="63500" marB="63500" anchor="ctr"/>
                </a:tc>
                <a:tc>
                  <a:txBody>
                    <a:bodyPr/>
                    <a:lstStyle/>
                    <a:p>
                      <a:pPr algn="l" fontAlgn="base"/>
                      <a:r>
                        <a:rPr lang="it-IT" sz="1400" b="0" dirty="0">
                          <a:solidFill>
                            <a:schemeClr val="bg1"/>
                          </a:solidFill>
                          <a:effectLst/>
                          <a:latin typeface="+mn-lt"/>
                        </a:rPr>
                        <a:t>$952 </a:t>
                      </a:r>
                      <a:r>
                        <a:rPr lang="it-IT" sz="1400" b="0" dirty="0" err="1">
                          <a:solidFill>
                            <a:schemeClr val="bg1"/>
                          </a:solidFill>
                          <a:effectLst/>
                          <a:latin typeface="+mn-lt"/>
                        </a:rPr>
                        <a:t>billion</a:t>
                      </a:r>
                      <a:endParaRPr lang="it-IT" sz="1400" b="0" dirty="0">
                        <a:solidFill>
                          <a:schemeClr val="bg1"/>
                        </a:solidFill>
                        <a:effectLst/>
                        <a:latin typeface="+mn-lt"/>
                      </a:endParaRPr>
                    </a:p>
                  </a:txBody>
                  <a:tcPr marL="63500" marR="63500" marT="63500" marB="63500" anchor="ctr"/>
                </a:tc>
                <a:tc>
                  <a:txBody>
                    <a:bodyPr/>
                    <a:lstStyle/>
                    <a:p>
                      <a:pPr algn="l" fontAlgn="base"/>
                      <a:r>
                        <a:rPr lang="it-IT" sz="1400" b="0" dirty="0" err="1">
                          <a:solidFill>
                            <a:schemeClr val="bg1"/>
                          </a:solidFill>
                          <a:effectLst/>
                          <a:latin typeface="+mn-lt"/>
                        </a:rPr>
                        <a:t>Almost</a:t>
                      </a:r>
                      <a:r>
                        <a:rPr lang="it-IT" sz="1400" b="0" dirty="0">
                          <a:solidFill>
                            <a:schemeClr val="bg1"/>
                          </a:solidFill>
                          <a:effectLst/>
                          <a:latin typeface="+mn-lt"/>
                        </a:rPr>
                        <a:t> $200.2 </a:t>
                      </a:r>
                      <a:r>
                        <a:rPr lang="it-IT" sz="1400" b="0" dirty="0" err="1">
                          <a:solidFill>
                            <a:schemeClr val="bg1"/>
                          </a:solidFill>
                          <a:effectLst/>
                          <a:latin typeface="+mn-lt"/>
                        </a:rPr>
                        <a:t>billion</a:t>
                      </a:r>
                      <a:endParaRPr lang="it-IT" sz="1400" b="0" dirty="0">
                        <a:solidFill>
                          <a:schemeClr val="bg1"/>
                        </a:solidFill>
                        <a:effectLst/>
                        <a:latin typeface="+mn-lt"/>
                      </a:endParaRPr>
                    </a:p>
                  </a:txBody>
                  <a:tcPr marL="63500" marR="63500" marT="63500" marB="63500" anchor="ctr"/>
                </a:tc>
                <a:tc>
                  <a:txBody>
                    <a:bodyPr/>
                    <a:lstStyle/>
                    <a:p>
                      <a:pPr algn="l" fontAlgn="base"/>
                      <a:r>
                        <a:rPr lang="it-IT" sz="1400" b="0" dirty="0" err="1">
                          <a:solidFill>
                            <a:schemeClr val="bg1"/>
                          </a:solidFill>
                          <a:effectLst/>
                          <a:latin typeface="+mn-lt"/>
                        </a:rPr>
                        <a:t>Around</a:t>
                      </a:r>
                      <a:r>
                        <a:rPr lang="it-IT" sz="1400" b="0" dirty="0">
                          <a:solidFill>
                            <a:schemeClr val="bg1"/>
                          </a:solidFill>
                          <a:effectLst/>
                          <a:latin typeface="+mn-lt"/>
                        </a:rPr>
                        <a:t> $21.5 </a:t>
                      </a:r>
                      <a:r>
                        <a:rPr lang="it-IT" sz="1400" b="0" dirty="0" err="1">
                          <a:solidFill>
                            <a:schemeClr val="bg1"/>
                          </a:solidFill>
                          <a:effectLst/>
                          <a:latin typeface="+mn-lt"/>
                        </a:rPr>
                        <a:t>billion</a:t>
                      </a:r>
                      <a:endParaRPr lang="it-IT" sz="1400" b="0" dirty="0">
                        <a:solidFill>
                          <a:schemeClr val="bg1"/>
                        </a:solidFill>
                        <a:effectLst/>
                        <a:latin typeface="+mn-lt"/>
                      </a:endParaRPr>
                    </a:p>
                  </a:txBody>
                  <a:tcPr marL="63500" marR="63500" marT="63500" marB="63500" anchor="ctr"/>
                </a:tc>
                <a:extLst>
                  <a:ext uri="{0D108BD9-81ED-4DB2-BD59-A6C34878D82A}">
                    <a16:rowId xmlns:a16="http://schemas.microsoft.com/office/drawing/2014/main" val="2664396019"/>
                  </a:ext>
                </a:extLst>
              </a:tr>
              <a:tr h="490554">
                <a:tc>
                  <a:txBody>
                    <a:bodyPr/>
                    <a:lstStyle/>
                    <a:p>
                      <a:pPr algn="ctr" fontAlgn="base"/>
                      <a:r>
                        <a:rPr lang="it-IT" sz="1400" b="1" dirty="0" err="1">
                          <a:solidFill>
                            <a:schemeClr val="tx1"/>
                          </a:solidFill>
                          <a:effectLst/>
                          <a:latin typeface="+mn-lt"/>
                        </a:rPr>
                        <a:t>Objective</a:t>
                      </a:r>
                      <a:r>
                        <a:rPr lang="it-IT" sz="1400" b="1" dirty="0">
                          <a:solidFill>
                            <a:schemeClr val="tx1"/>
                          </a:solidFill>
                          <a:effectLst/>
                          <a:latin typeface="+mn-lt"/>
                        </a:rPr>
                        <a:t> </a:t>
                      </a:r>
                      <a:r>
                        <a:rPr lang="it-IT" sz="1400" b="1" dirty="0" err="1">
                          <a:solidFill>
                            <a:schemeClr val="tx1"/>
                          </a:solidFill>
                          <a:effectLst/>
                          <a:latin typeface="+mn-lt"/>
                        </a:rPr>
                        <a:t>behind</a:t>
                      </a:r>
                      <a:r>
                        <a:rPr lang="it-IT" sz="1400" b="1" dirty="0">
                          <a:solidFill>
                            <a:schemeClr val="tx1"/>
                          </a:solidFill>
                          <a:effectLst/>
                          <a:latin typeface="+mn-lt"/>
                        </a:rPr>
                        <a:t> </a:t>
                      </a:r>
                      <a:r>
                        <a:rPr lang="it-IT" sz="1400" b="1" dirty="0" err="1">
                          <a:solidFill>
                            <a:schemeClr val="tx1"/>
                          </a:solidFill>
                          <a:effectLst/>
                          <a:latin typeface="+mn-lt"/>
                        </a:rPr>
                        <a:t>Protocol</a:t>
                      </a:r>
                      <a:endParaRPr lang="it-IT" sz="1400" b="0" dirty="0">
                        <a:solidFill>
                          <a:schemeClr val="tx1"/>
                        </a:solidFill>
                        <a:effectLst/>
                        <a:latin typeface="+mn-lt"/>
                      </a:endParaRPr>
                    </a:p>
                  </a:txBody>
                  <a:tcPr marL="63500" marR="63500" marT="63500" marB="63500" anchor="ctr"/>
                </a:tc>
                <a:tc>
                  <a:txBody>
                    <a:bodyPr/>
                    <a:lstStyle/>
                    <a:p>
                      <a:pPr algn="l" fontAlgn="base"/>
                      <a:r>
                        <a:rPr lang="en-US" sz="1400" b="0" dirty="0">
                          <a:solidFill>
                            <a:schemeClr val="bg1"/>
                          </a:solidFill>
                          <a:effectLst/>
                          <a:latin typeface="+mn-lt"/>
                        </a:rPr>
                        <a:t>To replace fiat currency in general marketplaces and give users full control of their money.</a:t>
                      </a:r>
                    </a:p>
                  </a:txBody>
                  <a:tcPr marL="63500" marR="63500" marT="63500" marB="63500" anchor="ctr"/>
                </a:tc>
                <a:tc>
                  <a:txBody>
                    <a:bodyPr/>
                    <a:lstStyle/>
                    <a:p>
                      <a:pPr algn="l" fontAlgn="base"/>
                      <a:r>
                        <a:rPr lang="en-US" sz="1400" b="0" dirty="0">
                          <a:solidFill>
                            <a:schemeClr val="bg1"/>
                          </a:solidFill>
                          <a:effectLst/>
                          <a:latin typeface="+mn-lt"/>
                        </a:rPr>
                        <a:t>To make it easier for developers to create decentralized applications and to get rid of the security issues that come with using the internet. </a:t>
                      </a:r>
                    </a:p>
                  </a:txBody>
                  <a:tcPr marL="63500" marR="63500" marT="63500" marB="63500" anchor="ctr"/>
                </a:tc>
                <a:tc>
                  <a:txBody>
                    <a:bodyPr/>
                    <a:lstStyle/>
                    <a:p>
                      <a:pPr algn="l" fontAlgn="base"/>
                      <a:r>
                        <a:rPr lang="en-US" sz="1400" b="0" dirty="0">
                          <a:solidFill>
                            <a:schemeClr val="bg1"/>
                          </a:solidFill>
                          <a:effectLst/>
                          <a:latin typeface="+mn-lt"/>
                        </a:rPr>
                        <a:t>To facilitate fast and cost-effective cross-border transactions. </a:t>
                      </a:r>
                    </a:p>
                  </a:txBody>
                  <a:tcPr marL="63500" marR="63500" marT="63500" marB="63500" anchor="ctr"/>
                </a:tc>
                <a:extLst>
                  <a:ext uri="{0D108BD9-81ED-4DB2-BD59-A6C34878D82A}">
                    <a16:rowId xmlns:a16="http://schemas.microsoft.com/office/drawing/2014/main" val="3013517059"/>
                  </a:ext>
                </a:extLst>
              </a:tr>
            </a:tbl>
          </a:graphicData>
        </a:graphic>
      </p:graphicFrame>
      <p:pic>
        <p:nvPicPr>
          <p:cNvPr id="11" name="Elemento grafico 10" descr="Home contorno">
            <a:hlinkClick r:id="rId2" action="ppaction://hlinksldjump"/>
            <a:extLst>
              <a:ext uri="{FF2B5EF4-FFF2-40B4-BE49-F238E27FC236}">
                <a16:creationId xmlns:a16="http://schemas.microsoft.com/office/drawing/2014/main" id="{A48D7DA3-70E9-4BD2-B126-B02E9083D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3945483642"/>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put penna 5">
                <a:extLst>
                  <a:ext uri="{FF2B5EF4-FFF2-40B4-BE49-F238E27FC236}">
                    <a16:creationId xmlns:a16="http://schemas.microsoft.com/office/drawing/2014/main" id="{B1A5D97C-139C-4845-9702-CD428D58FB9F}"/>
                  </a:ext>
                </a:extLst>
              </p14:cNvPr>
              <p14:cNvContentPartPr/>
              <p14:nvPr/>
            </p14:nvContentPartPr>
            <p14:xfrm>
              <a:off x="12669600" y="2885680"/>
              <a:ext cx="360" cy="360"/>
            </p14:xfrm>
          </p:contentPart>
        </mc:Choice>
        <mc:Fallback xmlns="">
          <p:pic>
            <p:nvPicPr>
              <p:cNvPr id="6" name="Input penna 5">
                <a:extLst>
                  <a:ext uri="{FF2B5EF4-FFF2-40B4-BE49-F238E27FC236}">
                    <a16:creationId xmlns:a16="http://schemas.microsoft.com/office/drawing/2014/main" id="{B1A5D97C-139C-4845-9702-CD428D58FB9F}"/>
                  </a:ext>
                </a:extLst>
              </p:cNvPr>
              <p:cNvPicPr/>
              <p:nvPr/>
            </p:nvPicPr>
            <p:blipFill>
              <a:blip r:embed="rId8"/>
              <a:stretch>
                <a:fillRect/>
              </a:stretch>
            </p:blipFill>
            <p:spPr>
              <a:xfrm>
                <a:off x="12660600" y="2876680"/>
                <a:ext cx="18000" cy="18000"/>
              </a:xfrm>
              <a:prstGeom prst="rect">
                <a:avLst/>
              </a:prstGeom>
            </p:spPr>
          </p:pic>
        </mc:Fallback>
      </mc:AlternateContent>
      <p:pic>
        <p:nvPicPr>
          <p:cNvPr id="10" name="Immagine 9">
            <a:extLst>
              <a:ext uri="{FF2B5EF4-FFF2-40B4-BE49-F238E27FC236}">
                <a16:creationId xmlns:a16="http://schemas.microsoft.com/office/drawing/2014/main" id="{8D1CBD34-25AA-422A-BC5F-5D11D378C9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0465" y="740939"/>
            <a:ext cx="2850165" cy="2859618"/>
          </a:xfrm>
          <a:prstGeom prst="rect">
            <a:avLst/>
          </a:prstGeom>
        </p:spPr>
      </p:pic>
      <p:pic>
        <p:nvPicPr>
          <p:cNvPr id="12" name="Immagine 11">
            <a:extLst>
              <a:ext uri="{FF2B5EF4-FFF2-40B4-BE49-F238E27FC236}">
                <a16:creationId xmlns:a16="http://schemas.microsoft.com/office/drawing/2014/main" id="{77D26395-3826-48AE-B115-7927D0CF88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2548">
            <a:off x="4540549" y="334972"/>
            <a:ext cx="2884116" cy="2859618"/>
          </a:xfrm>
          <a:prstGeom prst="rect">
            <a:avLst/>
          </a:prstGeom>
        </p:spPr>
      </p:pic>
      <p:pic>
        <p:nvPicPr>
          <p:cNvPr id="14" name="Immagine 13" descr="Immagine che contiene testo, moneta&#10;&#10;Descrizione generata automaticamente">
            <a:extLst>
              <a:ext uri="{FF2B5EF4-FFF2-40B4-BE49-F238E27FC236}">
                <a16:creationId xmlns:a16="http://schemas.microsoft.com/office/drawing/2014/main" id="{DC6EFB7D-ECC1-4EBE-A987-06E3F07A6E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17718">
            <a:off x="7505794" y="976270"/>
            <a:ext cx="2676888" cy="2676888"/>
          </a:xfrm>
          <a:prstGeom prst="rect">
            <a:avLst/>
          </a:prstGeom>
        </p:spPr>
      </p:pic>
      <p:pic>
        <p:nvPicPr>
          <p:cNvPr id="16" name="Elemento grafico 15" descr="Home contorno">
            <a:hlinkClick r:id="rId12" action="ppaction://hlinksldjump"/>
            <a:extLst>
              <a:ext uri="{FF2B5EF4-FFF2-40B4-BE49-F238E27FC236}">
                <a16:creationId xmlns:a16="http://schemas.microsoft.com/office/drawing/2014/main" id="{039691BD-663D-45DD-8B8D-26DE5F99DD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96600" y="6142856"/>
            <a:ext cx="410344" cy="410344"/>
          </a:xfrm>
          <a:prstGeom prst="rect">
            <a:avLst/>
          </a:prstGeom>
        </p:spPr>
      </p:pic>
      <p:sp>
        <p:nvSpPr>
          <p:cNvPr id="2" name="CasellaDiTesto 1">
            <a:extLst>
              <a:ext uri="{FF2B5EF4-FFF2-40B4-BE49-F238E27FC236}">
                <a16:creationId xmlns:a16="http://schemas.microsoft.com/office/drawing/2014/main" id="{789F4114-9728-4023-923F-4EC5778606EA}"/>
              </a:ext>
            </a:extLst>
          </p:cNvPr>
          <p:cNvSpPr txBox="1"/>
          <p:nvPr/>
        </p:nvSpPr>
        <p:spPr>
          <a:xfrm>
            <a:off x="830198" y="74724"/>
            <a:ext cx="3240360" cy="615553"/>
          </a:xfrm>
          <a:prstGeom prst="rect">
            <a:avLst/>
          </a:prstGeom>
          <a:noFill/>
        </p:spPr>
        <p:txBody>
          <a:bodyPr wrap="square" rtlCol="0">
            <a:spAutoFit/>
          </a:bodyPr>
          <a:lstStyle/>
          <a:p>
            <a:r>
              <a:rPr lang="it-IT" sz="3400" dirty="0">
                <a:solidFill>
                  <a:srgbClr val="92D050"/>
                </a:solidFill>
              </a:rPr>
              <a:t>Data Setting</a:t>
            </a:r>
          </a:p>
        </p:txBody>
      </p:sp>
      <p:sp>
        <p:nvSpPr>
          <p:cNvPr id="3" name="Rettangolo con angoli arrotondati 2">
            <a:extLst>
              <a:ext uri="{FF2B5EF4-FFF2-40B4-BE49-F238E27FC236}">
                <a16:creationId xmlns:a16="http://schemas.microsoft.com/office/drawing/2014/main" id="{5EB32A18-71E5-4C05-BE2B-FC89124DA521}"/>
              </a:ext>
            </a:extLst>
          </p:cNvPr>
          <p:cNvSpPr/>
          <p:nvPr/>
        </p:nvSpPr>
        <p:spPr>
          <a:xfrm>
            <a:off x="5020526" y="5392056"/>
            <a:ext cx="2016224" cy="96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400" b="1" i="0" dirty="0">
                <a:solidFill>
                  <a:schemeClr val="tx1"/>
                </a:solidFill>
                <a:effectLst/>
                <a:latin typeface="Courier New" panose="02070309020205020404" pitchFamily="49" charset="0"/>
              </a:rPr>
              <a:t>1387 Records for </a:t>
            </a:r>
            <a:r>
              <a:rPr lang="it-IT" sz="1400" b="1" i="0" dirty="0" err="1">
                <a:solidFill>
                  <a:schemeClr val="tx1"/>
                </a:solidFill>
                <a:effectLst/>
                <a:latin typeface="Courier New" panose="02070309020205020404" pitchFamily="49" charset="0"/>
              </a:rPr>
              <a:t>each</a:t>
            </a:r>
            <a:r>
              <a:rPr lang="it-IT" sz="1400" b="1" i="0" dirty="0">
                <a:solidFill>
                  <a:schemeClr val="tx1"/>
                </a:solidFill>
                <a:effectLst/>
                <a:latin typeface="Courier New" panose="02070309020205020404" pitchFamily="49" charset="0"/>
              </a:rPr>
              <a:t> dataset</a:t>
            </a:r>
            <a:endParaRPr lang="it-IT" sz="1400" b="1" dirty="0">
              <a:solidFill>
                <a:schemeClr val="tx1"/>
              </a:solidFill>
            </a:endParaRPr>
          </a:p>
        </p:txBody>
      </p:sp>
      <p:sp>
        <p:nvSpPr>
          <p:cNvPr id="5" name="Rettangolo con angoli arrotondati 4">
            <a:extLst>
              <a:ext uri="{FF2B5EF4-FFF2-40B4-BE49-F238E27FC236}">
                <a16:creationId xmlns:a16="http://schemas.microsoft.com/office/drawing/2014/main" id="{DB8AB7F1-D827-4EE3-8A98-CA47D8E314B0}"/>
              </a:ext>
            </a:extLst>
          </p:cNvPr>
          <p:cNvSpPr/>
          <p:nvPr/>
        </p:nvSpPr>
        <p:spPr>
          <a:xfrm>
            <a:off x="3680363" y="4077072"/>
            <a:ext cx="4696551" cy="583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b="1" dirty="0"/>
              <a:t>09 November 2017 - 26 August 2021</a:t>
            </a:r>
          </a:p>
        </p:txBody>
      </p:sp>
      <p:cxnSp>
        <p:nvCxnSpPr>
          <p:cNvPr id="8" name="Connettore 2 7">
            <a:extLst>
              <a:ext uri="{FF2B5EF4-FFF2-40B4-BE49-F238E27FC236}">
                <a16:creationId xmlns:a16="http://schemas.microsoft.com/office/drawing/2014/main" id="{EAB39DA5-82B6-45DD-8772-8F1A03FD0E17}"/>
              </a:ext>
            </a:extLst>
          </p:cNvPr>
          <p:cNvCxnSpPr>
            <a:cxnSpLocks/>
            <a:stCxn id="5" idx="2"/>
            <a:endCxn id="3" idx="0"/>
          </p:cNvCxnSpPr>
          <p:nvPr/>
        </p:nvCxnSpPr>
        <p:spPr>
          <a:xfrm flipH="1">
            <a:off x="6028638" y="4660669"/>
            <a:ext cx="1" cy="731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62524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48889F-73D2-420D-A103-6636AB5987A4}"/>
              </a:ext>
            </a:extLst>
          </p:cNvPr>
          <p:cNvSpPr>
            <a:spLocks noGrp="1"/>
          </p:cNvSpPr>
          <p:nvPr>
            <p:ph type="title"/>
          </p:nvPr>
        </p:nvSpPr>
        <p:spPr>
          <a:xfrm>
            <a:off x="623392" y="404664"/>
            <a:ext cx="9144000" cy="304800"/>
          </a:xfrm>
        </p:spPr>
        <p:txBody>
          <a:bodyPr>
            <a:normAutofit fontScale="90000"/>
          </a:bodyPr>
          <a:lstStyle/>
          <a:p>
            <a:r>
              <a:rPr lang="it-IT" dirty="0"/>
              <a:t>Data Exploration</a:t>
            </a:r>
          </a:p>
        </p:txBody>
      </p:sp>
      <p:pic>
        <p:nvPicPr>
          <p:cNvPr id="6" name="Immagine 5" descr="Immagine che contiene testo&#10;&#10;Descrizione generata automaticamente">
            <a:extLst>
              <a:ext uri="{FF2B5EF4-FFF2-40B4-BE49-F238E27FC236}">
                <a16:creationId xmlns:a16="http://schemas.microsoft.com/office/drawing/2014/main" id="{B26DF72C-64AF-4C20-92F9-68A4E16CA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088" y="3521834"/>
            <a:ext cx="4267200" cy="647700"/>
          </a:xfrm>
          <a:prstGeom prst="rect">
            <a:avLst/>
          </a:prstGeom>
        </p:spPr>
      </p:pic>
      <p:sp>
        <p:nvSpPr>
          <p:cNvPr id="8" name="CasellaDiTesto 7">
            <a:extLst>
              <a:ext uri="{FF2B5EF4-FFF2-40B4-BE49-F238E27FC236}">
                <a16:creationId xmlns:a16="http://schemas.microsoft.com/office/drawing/2014/main" id="{0696CCEC-ED6E-42F1-8E54-44D5B6BCACDF}"/>
              </a:ext>
            </a:extLst>
          </p:cNvPr>
          <p:cNvSpPr txBox="1"/>
          <p:nvPr/>
        </p:nvSpPr>
        <p:spPr>
          <a:xfrm>
            <a:off x="6740747" y="1916832"/>
            <a:ext cx="4752528" cy="1600438"/>
          </a:xfrm>
          <a:prstGeom prst="rect">
            <a:avLst/>
          </a:prstGeom>
          <a:noFill/>
        </p:spPr>
        <p:txBody>
          <a:bodyPr wrap="square">
            <a:spAutoFit/>
          </a:bodyPr>
          <a:lstStyle/>
          <a:p>
            <a:r>
              <a:rPr lang="it-IT" sz="1400" dirty="0"/>
              <a:t>First, I display the trends of the </a:t>
            </a:r>
            <a:r>
              <a:rPr lang="it-IT" sz="1400" dirty="0" err="1"/>
              <a:t>three</a:t>
            </a:r>
            <a:r>
              <a:rPr lang="it-IT" sz="1400" dirty="0"/>
              <a:t> </a:t>
            </a:r>
            <a:r>
              <a:rPr lang="it-IT" sz="1400" dirty="0" err="1"/>
              <a:t>cryptocurrencies</a:t>
            </a:r>
            <a:r>
              <a:rPr lang="it-IT" sz="1400" dirty="0"/>
              <a:t> by scrolling </a:t>
            </a:r>
            <a:r>
              <a:rPr lang="it-IT" sz="1400" dirty="0" err="1"/>
              <a:t>through</a:t>
            </a:r>
            <a:r>
              <a:rPr lang="it-IT" sz="1400" dirty="0"/>
              <a:t> a window of 100 samples and </a:t>
            </a:r>
            <a:r>
              <a:rPr lang="it-IT" sz="1400" dirty="0" err="1"/>
              <a:t>calculating</a:t>
            </a:r>
            <a:r>
              <a:rPr lang="it-IT" sz="1400" dirty="0"/>
              <a:t> </a:t>
            </a:r>
            <a:r>
              <a:rPr lang="it-IT" sz="1400" dirty="0" err="1"/>
              <a:t>each</a:t>
            </a:r>
            <a:r>
              <a:rPr lang="it-IT" sz="1400" dirty="0"/>
              <a:t> time the </a:t>
            </a:r>
            <a:r>
              <a:rPr lang="it-IT" sz="1400" dirty="0" err="1"/>
              <a:t>average</a:t>
            </a:r>
            <a:r>
              <a:rPr lang="it-IT" sz="1400" dirty="0"/>
              <a:t> price of 'Close’.</a:t>
            </a:r>
          </a:p>
          <a:p>
            <a:endParaRPr lang="it-IT" sz="1400" dirty="0"/>
          </a:p>
          <a:p>
            <a:endParaRPr lang="it-IT" sz="1400" dirty="0"/>
          </a:p>
          <a:p>
            <a:r>
              <a:rPr lang="en-US" sz="1400" dirty="0"/>
              <a:t>Then I calculate the 'Capital Market' by multiplying the Open price with the Volume.</a:t>
            </a:r>
            <a:endParaRPr lang="it-IT" sz="1400" dirty="0"/>
          </a:p>
        </p:txBody>
      </p:sp>
      <p:pic>
        <p:nvPicPr>
          <p:cNvPr id="10" name="Immagine 9">
            <a:extLst>
              <a:ext uri="{FF2B5EF4-FFF2-40B4-BE49-F238E27FC236}">
                <a16:creationId xmlns:a16="http://schemas.microsoft.com/office/drawing/2014/main" id="{9BF2EEA9-E382-407B-9D10-965427A57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1074267"/>
            <a:ext cx="4464496" cy="457542"/>
          </a:xfrm>
          <a:prstGeom prst="rect">
            <a:avLst/>
          </a:prstGeom>
        </p:spPr>
      </p:pic>
      <p:pic>
        <p:nvPicPr>
          <p:cNvPr id="7" name="Elemento grafico 6" descr="Home contorno">
            <a:hlinkClick r:id="rId5" action="ppaction://hlinksldjump"/>
            <a:extLst>
              <a:ext uri="{FF2B5EF4-FFF2-40B4-BE49-F238E27FC236}">
                <a16:creationId xmlns:a16="http://schemas.microsoft.com/office/drawing/2014/main" id="{1D053AD4-494D-406E-B911-383D949498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4592" y="6096000"/>
            <a:ext cx="482352" cy="482352"/>
          </a:xfrm>
          <a:prstGeom prst="rect">
            <a:avLst/>
          </a:prstGeom>
        </p:spPr>
      </p:pic>
      <p:pic>
        <p:nvPicPr>
          <p:cNvPr id="9" name="Segnaposto contenuto 4">
            <a:extLst>
              <a:ext uri="{FF2B5EF4-FFF2-40B4-BE49-F238E27FC236}">
                <a16:creationId xmlns:a16="http://schemas.microsoft.com/office/drawing/2014/main" id="{91EB5FC0-81FD-4A11-8743-7F0E3F713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358" y="1700808"/>
            <a:ext cx="4776754" cy="4524918"/>
          </a:xfrm>
          <a:prstGeom prst="rect">
            <a:avLst/>
          </a:prstGeom>
        </p:spPr>
      </p:pic>
    </p:spTree>
    <p:extLst>
      <p:ext uri="{BB962C8B-B14F-4D97-AF65-F5344CB8AC3E}">
        <p14:creationId xmlns:p14="http://schemas.microsoft.com/office/powerpoint/2010/main" val="712613921"/>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contenuto 13">
            <a:extLst>
              <a:ext uri="{FF2B5EF4-FFF2-40B4-BE49-F238E27FC236}">
                <a16:creationId xmlns:a16="http://schemas.microsoft.com/office/drawing/2014/main" id="{177E164E-7D43-4D22-A396-B9D67F185D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56240" y="2642262"/>
            <a:ext cx="3024338"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Connettore 2 11">
            <a:extLst>
              <a:ext uri="{FF2B5EF4-FFF2-40B4-BE49-F238E27FC236}">
                <a16:creationId xmlns:a16="http://schemas.microsoft.com/office/drawing/2014/main" id="{70094B9E-A6B3-42F6-8AB3-C908D7582E67}"/>
              </a:ext>
            </a:extLst>
          </p:cNvPr>
          <p:cNvCxnSpPr>
            <a:cxnSpLocks/>
          </p:cNvCxnSpPr>
          <p:nvPr/>
        </p:nvCxnSpPr>
        <p:spPr>
          <a:xfrm flipV="1">
            <a:off x="5324651" y="1361844"/>
            <a:ext cx="2632941" cy="372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0BADAB6E-EE76-4106-8056-A18C07A7A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225" y="4833416"/>
            <a:ext cx="3024336"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Connettore 2 19">
            <a:extLst>
              <a:ext uri="{FF2B5EF4-FFF2-40B4-BE49-F238E27FC236}">
                <a16:creationId xmlns:a16="http://schemas.microsoft.com/office/drawing/2014/main" id="{2D4FB7E3-9700-4B9D-9F52-21D777700721}"/>
              </a:ext>
            </a:extLst>
          </p:cNvPr>
          <p:cNvCxnSpPr>
            <a:cxnSpLocks/>
          </p:cNvCxnSpPr>
          <p:nvPr/>
        </p:nvCxnSpPr>
        <p:spPr>
          <a:xfrm flipV="1">
            <a:off x="5324649" y="3458601"/>
            <a:ext cx="2715567" cy="11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306F5BD5-5E43-4A96-8BA4-6F99C3D08F94}"/>
              </a:ext>
            </a:extLst>
          </p:cNvPr>
          <p:cNvCxnSpPr>
            <a:cxnSpLocks/>
          </p:cNvCxnSpPr>
          <p:nvPr/>
        </p:nvCxnSpPr>
        <p:spPr>
          <a:xfrm>
            <a:off x="5324651" y="5123860"/>
            <a:ext cx="2715565" cy="6814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BA0790C7-031E-48A2-ADC9-18C7950B9EC6}"/>
              </a:ext>
            </a:extLst>
          </p:cNvPr>
          <p:cNvSpPr txBox="1"/>
          <p:nvPr/>
        </p:nvSpPr>
        <p:spPr>
          <a:xfrm>
            <a:off x="285935" y="271523"/>
            <a:ext cx="4710032" cy="569387"/>
          </a:xfrm>
          <a:prstGeom prst="rect">
            <a:avLst/>
          </a:prstGeom>
          <a:noFill/>
        </p:spPr>
        <p:txBody>
          <a:bodyPr wrap="square" rtlCol="0">
            <a:spAutoFit/>
          </a:bodyPr>
          <a:lstStyle/>
          <a:p>
            <a:r>
              <a:rPr lang="it-IT" sz="3100" dirty="0">
                <a:solidFill>
                  <a:srgbClr val="92D050"/>
                </a:solidFill>
              </a:rPr>
              <a:t>Data Exploration</a:t>
            </a:r>
          </a:p>
        </p:txBody>
      </p:sp>
      <p:sp>
        <p:nvSpPr>
          <p:cNvPr id="30" name="CasellaDiTesto 29">
            <a:extLst>
              <a:ext uri="{FF2B5EF4-FFF2-40B4-BE49-F238E27FC236}">
                <a16:creationId xmlns:a16="http://schemas.microsoft.com/office/drawing/2014/main" id="{BB39107E-8BED-49DF-8422-9E2AC2AA3E9B}"/>
              </a:ext>
            </a:extLst>
          </p:cNvPr>
          <p:cNvSpPr txBox="1"/>
          <p:nvPr/>
        </p:nvSpPr>
        <p:spPr>
          <a:xfrm>
            <a:off x="3791744" y="5911043"/>
            <a:ext cx="1440160" cy="523220"/>
          </a:xfrm>
          <a:prstGeom prst="rect">
            <a:avLst/>
          </a:prstGeom>
          <a:noFill/>
        </p:spPr>
        <p:txBody>
          <a:bodyPr wrap="square" rtlCol="0">
            <a:spAutoFit/>
          </a:bodyPr>
          <a:lstStyle/>
          <a:p>
            <a:r>
              <a:rPr lang="it-IT" sz="1400" b="1" dirty="0">
                <a:solidFill>
                  <a:schemeClr val="accent1">
                    <a:lumMod val="75000"/>
                  </a:schemeClr>
                </a:solidFill>
              </a:rPr>
              <a:t>1 April 2021 to 26 </a:t>
            </a:r>
            <a:r>
              <a:rPr lang="it-IT" sz="1400" b="1" dirty="0" err="1">
                <a:solidFill>
                  <a:schemeClr val="accent1">
                    <a:lumMod val="75000"/>
                  </a:schemeClr>
                </a:solidFill>
              </a:rPr>
              <a:t>July</a:t>
            </a:r>
            <a:r>
              <a:rPr lang="it-IT" sz="1400" b="1" dirty="0">
                <a:solidFill>
                  <a:schemeClr val="accent1">
                    <a:lumMod val="75000"/>
                  </a:schemeClr>
                </a:solidFill>
              </a:rPr>
              <a:t> 2021</a:t>
            </a:r>
          </a:p>
        </p:txBody>
      </p:sp>
      <p:sp>
        <p:nvSpPr>
          <p:cNvPr id="34" name="CasellaDiTesto 33">
            <a:extLst>
              <a:ext uri="{FF2B5EF4-FFF2-40B4-BE49-F238E27FC236}">
                <a16:creationId xmlns:a16="http://schemas.microsoft.com/office/drawing/2014/main" id="{903B62D4-B0F0-4B39-91EC-CC82CCD2EF81}"/>
              </a:ext>
            </a:extLst>
          </p:cNvPr>
          <p:cNvSpPr txBox="1"/>
          <p:nvPr/>
        </p:nvSpPr>
        <p:spPr>
          <a:xfrm>
            <a:off x="5797891" y="2849851"/>
            <a:ext cx="2242325" cy="523220"/>
          </a:xfrm>
          <a:prstGeom prst="rect">
            <a:avLst/>
          </a:prstGeom>
          <a:noFill/>
        </p:spPr>
        <p:txBody>
          <a:bodyPr wrap="square" rtlCol="0">
            <a:spAutoFit/>
          </a:bodyPr>
          <a:lstStyle/>
          <a:p>
            <a:r>
              <a:rPr lang="it-IT" sz="1400" dirty="0"/>
              <a:t>Maximum of Total </a:t>
            </a:r>
            <a:r>
              <a:rPr lang="it-IT" sz="1400" dirty="0" err="1"/>
              <a:t>traded</a:t>
            </a:r>
            <a:r>
              <a:rPr lang="it-IT" sz="1400"/>
              <a:t>: 13 </a:t>
            </a:r>
            <a:r>
              <a:rPr lang="it-IT" sz="1400" dirty="0" err="1"/>
              <a:t>May</a:t>
            </a:r>
            <a:r>
              <a:rPr lang="it-IT" sz="1400" dirty="0"/>
              <a:t> 2021 </a:t>
            </a:r>
          </a:p>
        </p:txBody>
      </p:sp>
      <p:sp>
        <p:nvSpPr>
          <p:cNvPr id="35" name="CasellaDiTesto 34">
            <a:extLst>
              <a:ext uri="{FF2B5EF4-FFF2-40B4-BE49-F238E27FC236}">
                <a16:creationId xmlns:a16="http://schemas.microsoft.com/office/drawing/2014/main" id="{5A228791-4D4F-441B-AB7D-45DEE3EC0611}"/>
              </a:ext>
            </a:extLst>
          </p:cNvPr>
          <p:cNvSpPr txBox="1"/>
          <p:nvPr/>
        </p:nvSpPr>
        <p:spPr>
          <a:xfrm>
            <a:off x="5797891" y="863988"/>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2 </a:t>
            </a:r>
            <a:r>
              <a:rPr lang="it-IT" sz="1400" dirty="0" err="1"/>
              <a:t>September</a:t>
            </a:r>
            <a:r>
              <a:rPr lang="it-IT" sz="1400" dirty="0"/>
              <a:t> 2020 </a:t>
            </a:r>
          </a:p>
        </p:txBody>
      </p:sp>
      <p:sp>
        <p:nvSpPr>
          <p:cNvPr id="36" name="CasellaDiTesto 35">
            <a:extLst>
              <a:ext uri="{FF2B5EF4-FFF2-40B4-BE49-F238E27FC236}">
                <a16:creationId xmlns:a16="http://schemas.microsoft.com/office/drawing/2014/main" id="{86CEC8E8-500E-4279-BAA3-937E853F9FF2}"/>
              </a:ext>
            </a:extLst>
          </p:cNvPr>
          <p:cNvSpPr txBox="1"/>
          <p:nvPr/>
        </p:nvSpPr>
        <p:spPr>
          <a:xfrm>
            <a:off x="5869900" y="4778455"/>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19 </a:t>
            </a:r>
            <a:r>
              <a:rPr lang="it-IT" sz="1400" dirty="0" err="1"/>
              <a:t>May</a:t>
            </a:r>
            <a:r>
              <a:rPr lang="it-IT" sz="1400" dirty="0"/>
              <a:t> 2021 </a:t>
            </a:r>
          </a:p>
        </p:txBody>
      </p:sp>
      <p:pic>
        <p:nvPicPr>
          <p:cNvPr id="5" name="Segnaposto contenuto 4">
            <a:extLst>
              <a:ext uri="{FF2B5EF4-FFF2-40B4-BE49-F238E27FC236}">
                <a16:creationId xmlns:a16="http://schemas.microsoft.com/office/drawing/2014/main" id="{8AC7A6B0-B1DA-42CD-A683-FCEEB550DF8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07369" y="1219364"/>
            <a:ext cx="4776754" cy="4524918"/>
          </a:xfrm>
        </p:spPr>
      </p:pic>
      <p:pic>
        <p:nvPicPr>
          <p:cNvPr id="15" name="Elemento grafico 14" descr="Home contorno">
            <a:hlinkClick r:id="rId5" action="ppaction://hlinksldjump"/>
            <a:extLst>
              <a:ext uri="{FF2B5EF4-FFF2-40B4-BE49-F238E27FC236}">
                <a16:creationId xmlns:a16="http://schemas.microsoft.com/office/drawing/2014/main" id="{4C168422-7A7E-428E-9160-2E89CB509A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4592" y="6096000"/>
            <a:ext cx="482352" cy="482352"/>
          </a:xfrm>
          <a:prstGeom prst="rect">
            <a:avLst/>
          </a:prstGeom>
        </p:spPr>
      </p:pic>
      <p:sp>
        <p:nvSpPr>
          <p:cNvPr id="25" name="Rettangolo 24">
            <a:extLst>
              <a:ext uri="{FF2B5EF4-FFF2-40B4-BE49-F238E27FC236}">
                <a16:creationId xmlns:a16="http://schemas.microsoft.com/office/drawing/2014/main" id="{D026BCFE-DD4C-41E4-908E-B98AB1AC43D6}"/>
              </a:ext>
            </a:extLst>
          </p:cNvPr>
          <p:cNvSpPr/>
          <p:nvPr/>
        </p:nvSpPr>
        <p:spPr>
          <a:xfrm>
            <a:off x="3791744" y="791491"/>
            <a:ext cx="1532907" cy="57724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29F06A5-DE40-4B98-BB88-89E7F5E4223E}"/>
              </a:ext>
            </a:extLst>
          </p:cNvPr>
          <p:cNvPicPr>
            <a:picLocks noChangeAspect="1"/>
          </p:cNvPicPr>
          <p:nvPr/>
        </p:nvPicPr>
        <p:blipFill rotWithShape="1">
          <a:blip r:embed="rId8">
            <a:extLst>
              <a:ext uri="{28A0092B-C50C-407E-A947-70E740481C1C}">
                <a14:useLocalDpi xmlns:a14="http://schemas.microsoft.com/office/drawing/2010/main" val="0"/>
              </a:ext>
            </a:extLst>
          </a:blip>
          <a:srcRect l="6012" r="-1"/>
          <a:stretch/>
        </p:blipFill>
        <p:spPr>
          <a:xfrm>
            <a:off x="8112225" y="228311"/>
            <a:ext cx="3031673" cy="2220153"/>
          </a:xfrm>
          <a:prstGeom prst="rect">
            <a:avLst/>
          </a:prstGeom>
        </p:spPr>
      </p:pic>
    </p:spTree>
    <p:extLst>
      <p:ext uri="{BB962C8B-B14F-4D97-AF65-F5344CB8AC3E}">
        <p14:creationId xmlns:p14="http://schemas.microsoft.com/office/powerpoint/2010/main" val="1425473306"/>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9A2660-3968-4044-BDC3-3B273AB001F0}"/>
              </a:ext>
            </a:extLst>
          </p:cNvPr>
          <p:cNvSpPr>
            <a:spLocks noGrp="1"/>
          </p:cNvSpPr>
          <p:nvPr>
            <p:ph type="title"/>
          </p:nvPr>
        </p:nvSpPr>
        <p:spPr>
          <a:xfrm>
            <a:off x="1524000" y="188640"/>
            <a:ext cx="9144000" cy="838200"/>
          </a:xfrm>
        </p:spPr>
        <p:txBody>
          <a:bodyPr/>
          <a:lstStyle/>
          <a:p>
            <a:r>
              <a:rPr lang="it-IT" dirty="0" err="1"/>
              <a:t>Volatility</a:t>
            </a:r>
            <a:endParaRPr lang="it-IT" dirty="0"/>
          </a:p>
        </p:txBody>
      </p:sp>
      <p:sp>
        <p:nvSpPr>
          <p:cNvPr id="9" name="CasellaDiTesto 8">
            <a:extLst>
              <a:ext uri="{FF2B5EF4-FFF2-40B4-BE49-F238E27FC236}">
                <a16:creationId xmlns:a16="http://schemas.microsoft.com/office/drawing/2014/main" id="{0339A8DB-C1A6-42EF-9B3A-625AB3A84309}"/>
              </a:ext>
            </a:extLst>
          </p:cNvPr>
          <p:cNvSpPr txBox="1"/>
          <p:nvPr/>
        </p:nvSpPr>
        <p:spPr>
          <a:xfrm>
            <a:off x="1524000" y="1268760"/>
            <a:ext cx="8952656" cy="1477328"/>
          </a:xfrm>
          <a:prstGeom prst="rect">
            <a:avLst/>
          </a:prstGeom>
          <a:noFill/>
        </p:spPr>
        <p:txBody>
          <a:bodyPr wrap="square">
            <a:spAutoFit/>
          </a:bodyPr>
          <a:lstStyle/>
          <a:p>
            <a:pPr algn="l" fontAlgn="base"/>
            <a:r>
              <a:rPr lang="en-US" i="0" dirty="0">
                <a:effectLst/>
              </a:rPr>
              <a:t>Yang Zang estimator is used as it is independent of the jumps and the drifts in the time series and it’s also based on the assumption that the pricing is continuous . </a:t>
            </a:r>
          </a:p>
          <a:p>
            <a:pPr fontAlgn="base"/>
            <a:r>
              <a:rPr lang="en-US" i="0" dirty="0">
                <a:effectLst/>
              </a:rPr>
              <a:t>Yang Zang Rolling Volatility with window size = 30 and period = 365</a:t>
            </a:r>
          </a:p>
          <a:p>
            <a:pPr algn="l" fontAlgn="base"/>
            <a:endParaRPr lang="en-US" i="0" dirty="0">
              <a:effectLst/>
            </a:endParaRPr>
          </a:p>
          <a:p>
            <a:pPr algn="l" fontAlgn="base"/>
            <a:endParaRPr lang="en-US" i="0" dirty="0">
              <a:effectLst/>
            </a:endParaRP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0CC572D4-C5E6-4206-B102-660B24F5843A}"/>
                  </a:ext>
                </a:extLst>
              </p:cNvPr>
              <p:cNvSpPr txBox="1"/>
              <p:nvPr/>
            </p:nvSpPr>
            <p:spPr>
              <a:xfrm>
                <a:off x="4187788" y="2351397"/>
                <a:ext cx="3816424"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tx1"/>
                          </a:solidFill>
                          <a:latin typeface="Cambria Math" panose="02040503050406030204" pitchFamily="18" charset="0"/>
                        </a:rPr>
                        <m:t>𝜎</m:t>
                      </m:r>
                      <m:r>
                        <a:rPr lang="pt-BR" i="1" smtClean="0">
                          <a:solidFill>
                            <a:schemeClr val="tx1"/>
                          </a:solidFill>
                          <a:latin typeface="Cambria Math" panose="02040503050406030204" pitchFamily="18" charset="0"/>
                        </a:rPr>
                        <m:t>=</m:t>
                      </m:r>
                      <m:rad>
                        <m:radPr>
                          <m:degHide m:val="on"/>
                          <m:ctrlPr>
                            <a:rPr lang="pt-BR" i="1" smtClean="0">
                              <a:solidFill>
                                <a:schemeClr val="tx1"/>
                              </a:solidFill>
                              <a:latin typeface="Cambria Math" panose="02040503050406030204" pitchFamily="18" charset="0"/>
                            </a:rPr>
                          </m:ctrlPr>
                        </m:radPr>
                        <m:deg/>
                        <m:e>
                          <m:f>
                            <m:fPr>
                              <m:ctrlPr>
                                <a:rPr lang="pt-BR" i="1" smtClean="0">
                                  <a:solidFill>
                                    <a:schemeClr val="tx1"/>
                                  </a:solidFill>
                                  <a:latin typeface="Cambria Math" panose="02040503050406030204" pitchFamily="18" charset="0"/>
                                </a:rPr>
                              </m:ctrlPr>
                            </m:fPr>
                            <m:num>
                              <m:r>
                                <a:rPr lang="pt-BR" i="1" smtClean="0">
                                  <a:solidFill>
                                    <a:schemeClr val="tx1"/>
                                  </a:solidFill>
                                  <a:latin typeface="Cambria Math" panose="02040503050406030204" pitchFamily="18" charset="0"/>
                                </a:rPr>
                                <m:t>1</m:t>
                              </m:r>
                            </m:num>
                            <m:den>
                              <m:r>
                                <a:rPr lang="pt-BR" i="1" smtClean="0">
                                  <a:solidFill>
                                    <a:schemeClr val="tx1"/>
                                  </a:solidFill>
                                  <a:latin typeface="Cambria Math" panose="02040503050406030204" pitchFamily="18" charset="0"/>
                                </a:rPr>
                                <m:t>𝑛</m:t>
                              </m:r>
                            </m:den>
                          </m:f>
                          <m:nary>
                            <m:naryPr>
                              <m:chr m:val="∑"/>
                              <m:limLoc m:val="undOvr"/>
                              <m:grow m:val="on"/>
                              <m:ctrlPr>
                                <a:rPr lang="pt-BR" i="1" smtClean="0">
                                  <a:solidFill>
                                    <a:schemeClr val="tx1"/>
                                  </a:solidFill>
                                  <a:latin typeface="Cambria Math" panose="02040503050406030204" pitchFamily="18" charset="0"/>
                                </a:rPr>
                              </m:ctrlPr>
                            </m:naryPr>
                            <m:sub>
                              <m:r>
                                <a:rPr lang="pt-BR" i="1" smtClean="0">
                                  <a:solidFill>
                                    <a:schemeClr val="tx1"/>
                                  </a:solidFill>
                                  <a:latin typeface="Cambria Math" panose="02040503050406030204" pitchFamily="18" charset="0"/>
                                </a:rPr>
                                <m:t>𝑖</m:t>
                              </m:r>
                              <m:r>
                                <a:rPr lang="pt-BR" i="1" smtClean="0">
                                  <a:solidFill>
                                    <a:schemeClr val="tx1"/>
                                  </a:solidFill>
                                  <a:latin typeface="Cambria Math" panose="02040503050406030204" pitchFamily="18" charset="0"/>
                                </a:rPr>
                                <m:t>=1</m:t>
                              </m:r>
                            </m:sub>
                            <m:sup>
                              <m:r>
                                <a:rPr lang="pt-BR" i="1" smtClean="0">
                                  <a:solidFill>
                                    <a:schemeClr val="tx1"/>
                                  </a:solidFill>
                                  <a:latin typeface="Cambria Math" panose="02040503050406030204" pitchFamily="18" charset="0"/>
                                </a:rPr>
                                <m:t>𝑛</m:t>
                              </m:r>
                            </m:sup>
                            <m:e>
                              <m:sSup>
                                <m:sSupPr>
                                  <m:ctrlPr>
                                    <a:rPr lang="pt-BR" i="1" smtClean="0">
                                      <a:solidFill>
                                        <a:schemeClr val="tx1"/>
                                      </a:solidFill>
                                      <a:latin typeface="Cambria Math" panose="02040503050406030204" pitchFamily="18" charset="0"/>
                                    </a:rPr>
                                  </m:ctrlPr>
                                </m:sSupPr>
                                <m:e>
                                  <m:d>
                                    <m:dPr>
                                      <m:ctrlPr>
                                        <a:rPr lang="pt-BR" i="1" smtClean="0">
                                          <a:solidFill>
                                            <a:schemeClr val="tx1"/>
                                          </a:solidFill>
                                          <a:latin typeface="Cambria Math" panose="02040503050406030204" pitchFamily="18" charset="0"/>
                                        </a:rPr>
                                      </m:ctrlPr>
                                    </m:dPr>
                                    <m:e>
                                      <m:sSub>
                                        <m:sSubPr>
                                          <m:ctrlPr>
                                            <a:rPr lang="pt-BR"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𝑥</m:t>
                                          </m:r>
                                        </m:e>
                                        <m:sub>
                                          <m:r>
                                            <a:rPr lang="pt-BR" i="1" smtClean="0">
                                              <a:solidFill>
                                                <a:schemeClr val="tx1"/>
                                              </a:solidFill>
                                              <a:latin typeface="Cambria Math" panose="02040503050406030204" pitchFamily="18" charset="0"/>
                                            </a:rPr>
                                            <m:t>𝑖</m:t>
                                          </m:r>
                                        </m:sub>
                                      </m:sSub>
                                      <m:r>
                                        <a:rPr lang="pt-BR" i="1" smtClean="0">
                                          <a:solidFill>
                                            <a:schemeClr val="tx1"/>
                                          </a:solidFill>
                                          <a:latin typeface="Cambria Math" panose="02040503050406030204" pitchFamily="18" charset="0"/>
                                        </a:rPr>
                                        <m:t>−</m:t>
                                      </m:r>
                                      <m:acc>
                                        <m:accPr>
                                          <m:chr m:val="̅"/>
                                          <m:ctrlPr>
                                            <a:rPr lang="pt-BR" i="1" smtClean="0">
                                              <a:solidFill>
                                                <a:schemeClr val="tx1"/>
                                              </a:solidFill>
                                              <a:latin typeface="Cambria Math" panose="02040503050406030204" pitchFamily="18" charset="0"/>
                                            </a:rPr>
                                          </m:ctrlPr>
                                        </m:accPr>
                                        <m:e>
                                          <m:r>
                                            <a:rPr lang="pt-BR" i="1" smtClean="0">
                                              <a:solidFill>
                                                <a:schemeClr val="tx1"/>
                                              </a:solidFill>
                                              <a:latin typeface="Cambria Math" panose="02040503050406030204" pitchFamily="18" charset="0"/>
                                            </a:rPr>
                                            <m:t>𝑥</m:t>
                                          </m:r>
                                        </m:e>
                                      </m:acc>
                                    </m:e>
                                  </m:d>
                                </m:e>
                                <m:sup>
                                  <m:r>
                                    <a:rPr lang="pt-BR" i="1" smtClean="0">
                                      <a:solidFill>
                                        <a:schemeClr val="tx1"/>
                                      </a:solidFill>
                                      <a:latin typeface="Cambria Math" panose="02040503050406030204" pitchFamily="18" charset="0"/>
                                    </a:rPr>
                                    <m:t>2</m:t>
                                  </m:r>
                                </m:sup>
                              </m:sSup>
                            </m:e>
                          </m:nary>
                        </m:e>
                      </m:rad>
                    </m:oMath>
                  </m:oMathPara>
                </a14:m>
                <a:endParaRPr lang="it-IT" dirty="0">
                  <a:solidFill>
                    <a:schemeClr val="tx1"/>
                  </a:solidFill>
                </a:endParaRPr>
              </a:p>
            </p:txBody>
          </p:sp>
        </mc:Choice>
        <mc:Fallback xmlns="">
          <p:sp>
            <p:nvSpPr>
              <p:cNvPr id="11" name="CasellaDiTesto 10">
                <a:extLst>
                  <a:ext uri="{FF2B5EF4-FFF2-40B4-BE49-F238E27FC236}">
                    <a16:creationId xmlns:a16="http://schemas.microsoft.com/office/drawing/2014/main" id="{0CC572D4-C5E6-4206-B102-660B24F5843A}"/>
                  </a:ext>
                </a:extLst>
              </p:cNvPr>
              <p:cNvSpPr txBox="1">
                <a:spLocks noRot="1" noChangeAspect="1" noMove="1" noResize="1" noEditPoints="1" noAdjustHandles="1" noChangeArrowheads="1" noChangeShapeType="1" noTextEdit="1"/>
              </p:cNvSpPr>
              <p:nvPr/>
            </p:nvSpPr>
            <p:spPr>
              <a:xfrm>
                <a:off x="4187788" y="2351397"/>
                <a:ext cx="3816424" cy="1077603"/>
              </a:xfrm>
              <a:prstGeom prst="rect">
                <a:avLst/>
              </a:prstGeom>
              <a:blipFill>
                <a:blip r:embed="rId2"/>
                <a:stretch>
                  <a:fillRect/>
                </a:stretch>
              </a:blipFill>
            </p:spPr>
            <p:txBody>
              <a:bodyPr/>
              <a:lstStyle/>
              <a:p>
                <a:r>
                  <a:rPr lang="it-IT">
                    <a:noFill/>
                  </a:rPr>
                  <a:t> </a:t>
                </a:r>
              </a:p>
            </p:txBody>
          </p:sp>
        </mc:Fallback>
      </mc:AlternateContent>
      <p:pic>
        <p:nvPicPr>
          <p:cNvPr id="13" name="Elemento grafico 12" descr="Home contorno">
            <a:hlinkClick r:id="rId3" action="ppaction://hlinksldjump"/>
            <a:extLst>
              <a:ext uri="{FF2B5EF4-FFF2-40B4-BE49-F238E27FC236}">
                <a16:creationId xmlns:a16="http://schemas.microsoft.com/office/drawing/2014/main" id="{20AB0ED9-0633-481E-BA17-B99274B1DF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6D2DF396-B180-43BB-9A4F-CAF670C5D7C7}"/>
              </a:ext>
            </a:extLst>
          </p:cNvPr>
          <p:cNvPicPr>
            <a:picLocks noChangeAspect="1"/>
          </p:cNvPicPr>
          <p:nvPr/>
        </p:nvPicPr>
        <p:blipFill rotWithShape="1">
          <a:blip r:embed="rId6">
            <a:extLst>
              <a:ext uri="{28A0092B-C50C-407E-A947-70E740481C1C}">
                <a14:useLocalDpi xmlns:a14="http://schemas.microsoft.com/office/drawing/2010/main" val="0"/>
              </a:ext>
            </a:extLst>
          </a:blip>
          <a:srcRect b="54347"/>
          <a:stretch/>
        </p:blipFill>
        <p:spPr>
          <a:xfrm>
            <a:off x="2102618" y="3972835"/>
            <a:ext cx="7986764" cy="1077603"/>
          </a:xfrm>
          <a:prstGeom prst="rect">
            <a:avLst/>
          </a:prstGeom>
        </p:spPr>
      </p:pic>
    </p:spTree>
    <p:extLst>
      <p:ext uri="{BB962C8B-B14F-4D97-AF65-F5344CB8AC3E}">
        <p14:creationId xmlns:p14="http://schemas.microsoft.com/office/powerpoint/2010/main" val="3151798861"/>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84F0CA-3574-4507-8059-41C27E6338C9}"/>
              </a:ext>
            </a:extLst>
          </p:cNvPr>
          <p:cNvSpPr>
            <a:spLocks noGrp="1"/>
          </p:cNvSpPr>
          <p:nvPr>
            <p:ph type="title"/>
          </p:nvPr>
        </p:nvSpPr>
        <p:spPr>
          <a:xfrm>
            <a:off x="1524000" y="116632"/>
            <a:ext cx="9144000" cy="739552"/>
          </a:xfrm>
        </p:spPr>
        <p:txBody>
          <a:bodyPr/>
          <a:lstStyle/>
          <a:p>
            <a:r>
              <a:rPr lang="it-IT" dirty="0"/>
              <a:t>GJR-GARCH </a:t>
            </a:r>
            <a:r>
              <a:rPr lang="it-IT" dirty="0" err="1"/>
              <a:t>Implementation</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8ABD883A-67EB-471F-9019-E6E729AB79EE}"/>
                  </a:ext>
                </a:extLst>
              </p:cNvPr>
              <p:cNvSpPr>
                <a:spLocks noGrp="1"/>
              </p:cNvSpPr>
              <p:nvPr>
                <p:ph idx="1"/>
              </p:nvPr>
            </p:nvSpPr>
            <p:spPr>
              <a:xfrm>
                <a:off x="1289720" y="1202716"/>
                <a:ext cx="9612560" cy="5328592"/>
              </a:xfrm>
            </p:spPr>
            <p:txBody>
              <a:bodyPr>
                <a:normAutofit/>
              </a:bodyPr>
              <a:lstStyle/>
              <a:p>
                <a:pPr marL="0" indent="0">
                  <a:lnSpc>
                    <a:spcPct val="100000"/>
                  </a:lnSpc>
                  <a:spcBef>
                    <a:spcPts val="200"/>
                  </a:spcBef>
                  <a:buNone/>
                </a:pPr>
                <a:r>
                  <a:rPr lang="en-US" sz="1400" dirty="0">
                    <a:solidFill>
                      <a:schemeClr val="tx1"/>
                    </a:solidFill>
                  </a:rPr>
                  <a:t>Generalized autoregressive conditional heteroskedasticity (GARCH) models are commonly employed in modeling financial time series that exhibit time-varying volatility.</a:t>
                </a:r>
              </a:p>
              <a:p>
                <a:pPr marL="0" indent="0">
                  <a:lnSpc>
                    <a:spcPct val="100000"/>
                  </a:lnSpc>
                  <a:spcBef>
                    <a:spcPts val="200"/>
                  </a:spcBef>
                  <a:buNone/>
                </a:pPr>
                <a:endParaRPr lang="en-US" sz="1400" dirty="0">
                  <a:solidFill>
                    <a:schemeClr val="tx1"/>
                  </a:solidFill>
                </a:endParaRPr>
              </a:p>
              <a:p>
                <a:pPr marL="0" indent="0">
                  <a:lnSpc>
                    <a:spcPct val="100000"/>
                  </a:lnSpc>
                  <a:spcBef>
                    <a:spcPts val="200"/>
                  </a:spcBef>
                  <a:buNone/>
                </a:pPr>
                <a:r>
                  <a:rPr lang="en-US" sz="1400" dirty="0">
                    <a:solidFill>
                      <a:schemeClr val="tx1"/>
                    </a:solidFill>
                  </a:rPr>
                  <a:t>In this research “</a:t>
                </a:r>
                <a:r>
                  <a:rPr lang="en-US" sz="1400" i="1" dirty="0" err="1">
                    <a:solidFill>
                      <a:schemeClr val="tx1"/>
                    </a:solidFill>
                  </a:rPr>
                  <a:t>Glosten</a:t>
                </a:r>
                <a:r>
                  <a:rPr lang="en-US" sz="1400" i="1" dirty="0">
                    <a:solidFill>
                      <a:schemeClr val="tx1"/>
                    </a:solidFill>
                  </a:rPr>
                  <a:t>-Jagannathan-Runkle</a:t>
                </a:r>
                <a:r>
                  <a:rPr lang="en-US" sz="1400" dirty="0">
                    <a:solidFill>
                      <a:schemeClr val="tx1"/>
                    </a:solidFill>
                  </a:rPr>
                  <a:t> GARCH”  (GJR-GARCH(</a:t>
                </a:r>
                <a:r>
                  <a:rPr lang="en-US" sz="1400" dirty="0" err="1">
                    <a:solidFill>
                      <a:schemeClr val="tx1"/>
                    </a:solidFill>
                  </a:rPr>
                  <a:t>p,q</a:t>
                </a:r>
                <a:r>
                  <a:rPr lang="en-US" sz="1400" dirty="0">
                    <a:solidFill>
                      <a:schemeClr val="tx1"/>
                    </a:solidFill>
                  </a:rPr>
                  <a:t>)) model is built with values p=1 and q=1. Scaled volatility values are then passed through this model for fitting. To generate the rolling forecast volatility, alpha, beta, gamma and omega values obtained from the GJR-GARCH model fitting are required. These values are fetched from the summary of the fitting. Next step in implementation is to solve the GJR-GARCH for each available record and obtain its forecasted volatility based on its t-1 lag value. Thus, the model is denoted by the formula:</a:t>
                </a:r>
              </a:p>
              <a:p>
                <a:pPr marL="0" indent="0">
                  <a:spcBef>
                    <a:spcPts val="200"/>
                  </a:spcBef>
                  <a:buNone/>
                </a:pPr>
                <a:endParaRPr lang="en-US" sz="1400" dirty="0">
                  <a:solidFill>
                    <a:schemeClr val="tx1"/>
                  </a:solidFill>
                </a:endParaRPr>
              </a:p>
              <a:p>
                <a:pPr marL="0" indent="0">
                  <a:spcBef>
                    <a:spcPts val="200"/>
                  </a:spcBef>
                  <a:buNone/>
                </a:pPr>
                <a:endParaRPr lang="en-US" sz="1400" dirty="0">
                  <a:solidFill>
                    <a:schemeClr val="tx1"/>
                  </a:solidFill>
                  <a:latin typeface="Cambria Math" panose="02040503050406030204" pitchFamily="18" charset="0"/>
                </a:endParaRPr>
              </a:p>
              <a:p>
                <a:pPr marL="0" indent="0">
                  <a:spcBef>
                    <a:spcPts val="200"/>
                  </a:spcBef>
                  <a:buNone/>
                </a:pPr>
                <a14:m>
                  <m:oMathPara xmlns:m="http://schemas.openxmlformats.org/officeDocument/2006/math">
                    <m:oMathParaPr>
                      <m:jc m:val="centerGroup"/>
                    </m:oMathParaPr>
                    <m:oMath xmlns:m="http://schemas.openxmlformats.org/officeDocument/2006/math">
                      <m:sSubSup>
                        <m:sSubSupPr>
                          <m:ctrlPr>
                            <a:rPr lang="it-IT" sz="1600" i="1" dirty="0" smtClean="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𝑤</m:t>
                      </m:r>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𝛼</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𝛽</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𝛾</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r>
                  <a:rPr lang="it-IT" sz="1600" dirty="0" err="1">
                    <a:solidFill>
                      <a:schemeClr val="tx1"/>
                    </a:solidFill>
                  </a:rPr>
                  <a:t>Where</a:t>
                </a:r>
                <a:r>
                  <a:rPr lang="it-IT" sz="1600" dirty="0">
                    <a:solidFill>
                      <a:schemeClr val="tx1"/>
                    </a:solidFill>
                  </a:rPr>
                  <a:t>:</a:t>
                </a:r>
              </a:p>
              <a:p>
                <a:pPr marL="0" indent="0" algn="ctr">
                  <a:spcBef>
                    <a:spcPts val="200"/>
                  </a:spcBef>
                  <a:buNone/>
                </a:pPr>
                <a:endParaRPr lang="it-IT" sz="1600" dirty="0">
                  <a:solidFill>
                    <a:schemeClr val="tx1"/>
                  </a:solidFill>
                </a:endParaRPr>
              </a:p>
              <a:p>
                <a:pPr marL="0" indent="0">
                  <a:spcBef>
                    <a:spcPts val="200"/>
                  </a:spcBef>
                  <a:buNone/>
                </a:pP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𝜖</m:t>
                          </m:r>
                        </m:e>
                        <m:sub>
                          <m:r>
                            <a:rPr lang="en-US" sz="1600" i="1" smtClean="0">
                              <a:solidFill>
                                <a:schemeClr val="tx1"/>
                              </a:solidFill>
                              <a:latin typeface="Cambria Math" panose="02040503050406030204" pitchFamily="18" charset="0"/>
                            </a:rPr>
                            <m:t>𝑡</m:t>
                          </m:r>
                        </m:sub>
                      </m:sSub>
                      <m:r>
                        <a:rPr lang="en-US" sz="160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𝜎</m:t>
                          </m:r>
                        </m:e>
                        <m:sub>
                          <m:r>
                            <a:rPr lang="en-US" sz="1600" i="1" smtClean="0">
                              <a:solidFill>
                                <a:schemeClr val="tx1"/>
                              </a:solidFill>
                              <a:latin typeface="Cambria Math" panose="02040503050406030204" pitchFamily="18" charset="0"/>
                            </a:rPr>
                            <m:t>𝑡</m:t>
                          </m:r>
                        </m:sub>
                      </m:sSub>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𝑧</m:t>
                          </m:r>
                        </m:e>
                        <m:sub>
                          <m:r>
                            <a:rPr lang="en-US" sz="1600" i="1" smtClean="0">
                              <a:solidFill>
                                <a:schemeClr val="tx1"/>
                              </a:solidFill>
                              <a:latin typeface="Cambria Math" panose="02040503050406030204" pitchFamily="18" charset="0"/>
                            </a:rPr>
                            <m:t>𝑡</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14:m>
                  <m:oMathPara xmlns:m="http://schemas.openxmlformats.org/officeDocument/2006/math">
                    <m:oMathParaPr>
                      <m:jc m:val="centerGroup"/>
                    </m:oMathParaPr>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𝑂</m:t>
                      </m:r>
                      <m:r>
                        <a:rPr lang="it-IT" sz="1600" b="0" i="1" dirty="0" smtClean="0">
                          <a:solidFill>
                            <a:schemeClr val="tx1"/>
                          </a:solidFill>
                          <a:latin typeface="Cambria Math" panose="02040503050406030204" pitchFamily="18" charset="0"/>
                        </a:rPr>
                        <m:t> </m:t>
                      </m:r>
                      <m:r>
                        <a:rPr lang="it-IT" sz="1600" b="0" i="0" dirty="0" smtClean="0">
                          <a:solidFill>
                            <a:schemeClr val="tx1"/>
                          </a:solidFill>
                          <a:latin typeface="Cambria Math" panose="02040503050406030204" pitchFamily="18" charset="0"/>
                        </a:rPr>
                        <m:t> </m:t>
                      </m:r>
                      <m:r>
                        <m:rPr>
                          <m:sty m:val="p"/>
                        </m:rPr>
                        <a:rPr lang="it-IT" sz="1600" b="0" i="0" dirty="0" smtClean="0">
                          <a:solidFill>
                            <a:schemeClr val="tx1"/>
                          </a:solidFill>
                          <a:latin typeface="Cambria Math" panose="02040503050406030204" pitchFamily="18" charset="0"/>
                        </a:rPr>
                        <m:t>if</m:t>
                      </m:r>
                      <m:r>
                        <a:rPr lang="it-IT" sz="1600" b="0" i="0" dirty="0" smtClean="0">
                          <a:solidFill>
                            <a:schemeClr val="tx1"/>
                          </a:solidFill>
                          <a:latin typeface="Cambria Math" panose="02040503050406030204" pitchFamily="18" charset="0"/>
                        </a:rPr>
                        <m:t> </m:t>
                      </m:r>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≥0</m:t>
                      </m:r>
                    </m:oMath>
                  </m:oMathPara>
                </a14:m>
                <a:endParaRPr lang="it-IT" sz="1600" dirty="0">
                  <a:solidFill>
                    <a:schemeClr val="tx1"/>
                  </a:solidFill>
                </a:endParaRPr>
              </a:p>
              <a:p>
                <a:pPr marL="0" indent="0" algn="ctr">
                  <a:spcBef>
                    <a:spcPts val="200"/>
                  </a:spcBef>
                  <a:buNone/>
                </a:pPr>
                <a:r>
                  <a:rPr lang="it-IT" sz="1600" dirty="0">
                    <a:solidFill>
                      <a:schemeClr val="tx1"/>
                    </a:solidFill>
                  </a:rPr>
                  <a:t>And</a:t>
                </a:r>
              </a:p>
              <a:p>
                <a:pPr marL="0" indent="0" algn="ctr">
                  <a:spcBef>
                    <a:spcPts val="200"/>
                  </a:spcBef>
                  <a:buNone/>
                </a:pPr>
                <a:endParaRPr lang="it-IT" sz="1600" dirty="0">
                  <a:solidFill>
                    <a:schemeClr val="tx1"/>
                  </a:solidFill>
                </a:endParaRPr>
              </a:p>
              <a:p>
                <a:pPr marL="0" indent="0" algn="ctr">
                  <a:spcBef>
                    <a:spcPts val="200"/>
                  </a:spcBef>
                  <a:buNone/>
                </a:pPr>
                <a14:m>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=1</m:t>
                    </m:r>
                  </m:oMath>
                </a14:m>
                <a:r>
                  <a:rPr lang="it-IT" sz="1600" dirty="0">
                    <a:solidFill>
                      <a:schemeClr val="tx1"/>
                    </a:solidFill>
                  </a:rPr>
                  <a:t> if </a:t>
                </a:r>
                <a14:m>
                  <m:oMath xmlns:m="http://schemas.openxmlformats.org/officeDocument/2006/math">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dirty="0">
                            <a:solidFill>
                              <a:schemeClr val="tx1"/>
                            </a:solidFill>
                            <a:latin typeface="Cambria Math" panose="02040503050406030204" pitchFamily="18" charset="0"/>
                          </a:rPr>
                          <m:t>−1</m:t>
                        </m:r>
                      </m:sub>
                    </m:sSub>
                    <m:r>
                      <a:rPr lang="it-IT" sz="1600" b="0" i="0" dirty="0" smtClean="0">
                        <a:solidFill>
                          <a:schemeClr val="tx1"/>
                        </a:solidFill>
                        <a:latin typeface="Cambria Math" panose="02040503050406030204" pitchFamily="18" charset="0"/>
                      </a:rPr>
                      <m:t>&lt;</m:t>
                    </m:r>
                    <m:r>
                      <a:rPr lang="it-IT" sz="1600" dirty="0">
                        <a:solidFill>
                          <a:schemeClr val="tx1"/>
                        </a:solidFill>
                        <a:latin typeface="Cambria Math" panose="02040503050406030204" pitchFamily="18" charset="0"/>
                      </a:rPr>
                      <m:t>0</m:t>
                    </m:r>
                  </m:oMath>
                </a14:m>
                <a:endParaRPr lang="it-IT" sz="1600" dirty="0">
                  <a:solidFill>
                    <a:schemeClr val="tx1"/>
                  </a:solidFill>
                </a:endParaRPr>
              </a:p>
              <a:p>
                <a:pPr marL="0" indent="0" algn="ctr">
                  <a:spcBef>
                    <a:spcPts val="200"/>
                  </a:spcBef>
                  <a:buNone/>
                </a:pPr>
                <a:endParaRPr lang="it-IT" sz="1600" dirty="0">
                  <a:solidFill>
                    <a:schemeClr val="tx1"/>
                  </a:solidFill>
                </a:endParaRPr>
              </a:p>
              <a:p>
                <a:pPr marL="0" indent="0" algn="ctr">
                  <a:spcBef>
                    <a:spcPts val="200"/>
                  </a:spcBef>
                  <a:buNone/>
                </a:pPr>
                <a:endParaRPr lang="it-IT" sz="1600" dirty="0">
                  <a:solidFill>
                    <a:schemeClr val="tx1"/>
                  </a:solidFill>
                </a:endParaRPr>
              </a:p>
            </p:txBody>
          </p:sp>
        </mc:Choice>
        <mc:Fallback>
          <p:sp>
            <p:nvSpPr>
              <p:cNvPr id="3" name="Segnaposto contenuto 2">
                <a:extLst>
                  <a:ext uri="{FF2B5EF4-FFF2-40B4-BE49-F238E27FC236}">
                    <a16:creationId xmlns:a16="http://schemas.microsoft.com/office/drawing/2014/main" id="{8ABD883A-67EB-471F-9019-E6E729AB79EE}"/>
                  </a:ext>
                </a:extLst>
              </p:cNvPr>
              <p:cNvSpPr>
                <a:spLocks noGrp="1" noRot="1" noChangeAspect="1" noMove="1" noResize="1" noEditPoints="1" noAdjustHandles="1" noChangeArrowheads="1" noChangeShapeType="1" noTextEdit="1"/>
              </p:cNvSpPr>
              <p:nvPr>
                <p:ph idx="1"/>
              </p:nvPr>
            </p:nvSpPr>
            <p:spPr>
              <a:xfrm>
                <a:off x="1289720" y="1202716"/>
                <a:ext cx="9612560" cy="5328592"/>
              </a:xfrm>
              <a:blipFill>
                <a:blip r:embed="rId2"/>
                <a:stretch>
                  <a:fillRect l="-190" t="-114" r="-571"/>
                </a:stretch>
              </a:blipFill>
            </p:spPr>
            <p:txBody>
              <a:bodyPr/>
              <a:lstStyle/>
              <a:p>
                <a:r>
                  <a:rPr lang="it-IT">
                    <a:noFill/>
                  </a:rPr>
                  <a:t> </a:t>
                </a:r>
              </a:p>
            </p:txBody>
          </p:sp>
        </mc:Fallback>
      </mc:AlternateContent>
      <p:pic>
        <p:nvPicPr>
          <p:cNvPr id="5" name="Elemento grafico 4" descr="Home contorno">
            <a:hlinkClick r:id="rId3" action="ppaction://hlinksldjump"/>
            <a:extLst>
              <a:ext uri="{FF2B5EF4-FFF2-40B4-BE49-F238E27FC236}">
                <a16:creationId xmlns:a16="http://schemas.microsoft.com/office/drawing/2014/main" id="{F0ECB2CE-520C-42DE-92B3-1E7C4A8D6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494189667"/>
      </p:ext>
    </p:extLst>
  </p:cSld>
  <p:clrMapOvr>
    <a:masterClrMapping/>
  </p:clrMapOvr>
  <p:transition>
    <p:wipe/>
  </p:transition>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2.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Presentazione professionale con schema di circuito (widescreen)</Template>
  <TotalTime>19964</TotalTime>
  <Words>2018</Words>
  <Application>Microsoft Office PowerPoint</Application>
  <PresentationFormat>Widescreen</PresentationFormat>
  <Paragraphs>240</Paragraphs>
  <Slides>21</Slides>
  <Notes>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Cambria Math</vt:lpstr>
      <vt:lpstr>Candara</vt:lpstr>
      <vt:lpstr>Consolas</vt:lpstr>
      <vt:lpstr>Courier New</vt:lpstr>
      <vt:lpstr>Informatica 16x9</vt:lpstr>
      <vt:lpstr>Top 3 Cryptocurrencies Analysis and Volatility prediction with hybrid LSTM-GARCH model</vt:lpstr>
      <vt:lpstr>Objectives and Question</vt:lpstr>
      <vt:lpstr>Workflow</vt:lpstr>
      <vt:lpstr>Business Understanding</vt:lpstr>
      <vt:lpstr>Presentazione standard di PowerPoint</vt:lpstr>
      <vt:lpstr>Data Exploration</vt:lpstr>
      <vt:lpstr>Presentazione standard di PowerPoint</vt:lpstr>
      <vt:lpstr>Volatility</vt:lpstr>
      <vt:lpstr>GJR-GARCH Implementation</vt:lpstr>
      <vt:lpstr>LSTM Implementation</vt:lpstr>
      <vt:lpstr>Presentazione standard di PowerPoint</vt:lpstr>
      <vt:lpstr>Bitcoin Results</vt:lpstr>
      <vt:lpstr>Evaluation for Bitcoin</vt:lpstr>
      <vt:lpstr>Ethereum Results</vt:lpstr>
      <vt:lpstr>Evaluation for Ethereum</vt:lpstr>
      <vt:lpstr>Ripple Results</vt:lpstr>
      <vt:lpstr>Evaluation for Ripple</vt:lpstr>
      <vt:lpstr>Conclusion</vt:lpstr>
      <vt:lpstr>*Limitation</vt:lpstr>
      <vt:lpstr>Presentazione standard di PowerPoint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Cryptocurrencies Analysis and price prediction with LSTM</dc:title>
  <dc:creator>Zarmina Ursino - zarmina.ursino@studio.unibo.it</dc:creator>
  <cp:lastModifiedBy>Zarmina Ursino - zarmina.ursino@studio.unibo.it</cp:lastModifiedBy>
  <cp:revision>106</cp:revision>
  <dcterms:created xsi:type="dcterms:W3CDTF">2022-02-10T16:47:05Z</dcterms:created>
  <dcterms:modified xsi:type="dcterms:W3CDTF">2022-03-21T16:42:11Z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